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Raleway SemiBold"/>
      <p:regular r:id="rId51"/>
      <p:bold r:id="rId52"/>
      <p:italic r:id="rId53"/>
      <p:boldItalic r:id="rId54"/>
    </p:embeddedFont>
    <p:embeddedFont>
      <p:font typeface="Raleway"/>
      <p:regular r:id="rId55"/>
      <p:bold r:id="rId56"/>
      <p:italic r:id="rId57"/>
      <p:boldItalic r:id="rId58"/>
    </p:embeddedFont>
    <p:embeddedFont>
      <p:font typeface="Lato"/>
      <p:regular r:id="rId59"/>
      <p:bold r:id="rId60"/>
      <p:italic r:id="rId61"/>
      <p:boldItalic r:id="rId62"/>
    </p:embeddedFont>
    <p:embeddedFont>
      <p:font typeface="Barlow Medium"/>
      <p:regular r:id="rId63"/>
      <p:bold r:id="rId64"/>
      <p:italic r:id="rId65"/>
      <p:boldItalic r:id="rId66"/>
    </p:embeddedFont>
    <p:embeddedFont>
      <p:font typeface="Barlow SemiBold"/>
      <p:regular r:id="rId67"/>
      <p:bold r:id="rId68"/>
      <p:italic r:id="rId69"/>
      <p:boldItalic r:id="rId70"/>
    </p:embeddedFont>
    <p:embeddedFont>
      <p:font typeface="Barlow Light"/>
      <p:regular r:id="rId71"/>
      <p:bold r:id="rId72"/>
      <p:italic r:id="rId73"/>
      <p:boldItalic r:id="rId74"/>
    </p:embeddedFont>
    <p:embeddedFont>
      <p:font typeface="Barlow"/>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3E8A7E2-8228-4080-8068-4EC3486B0DF1}">
  <a:tblStyle styleId="{93E8A7E2-8228-4080-8068-4EC3486B0DF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BarlowLight-italic.fntdata"/><Relationship Id="rId72" Type="http://schemas.openxmlformats.org/officeDocument/2006/relationships/font" Target="fonts/BarlowLight-bold.fntdata"/><Relationship Id="rId31" Type="http://schemas.openxmlformats.org/officeDocument/2006/relationships/slide" Target="slides/slide25.xml"/><Relationship Id="rId75" Type="http://schemas.openxmlformats.org/officeDocument/2006/relationships/font" Target="fonts/Barlow-regular.fntdata"/><Relationship Id="rId30" Type="http://schemas.openxmlformats.org/officeDocument/2006/relationships/slide" Target="slides/slide24.xml"/><Relationship Id="rId74" Type="http://schemas.openxmlformats.org/officeDocument/2006/relationships/font" Target="fonts/BarlowLight-boldItalic.fntdata"/><Relationship Id="rId33" Type="http://schemas.openxmlformats.org/officeDocument/2006/relationships/slide" Target="slides/slide27.xml"/><Relationship Id="rId77" Type="http://schemas.openxmlformats.org/officeDocument/2006/relationships/font" Target="fonts/Barlow-italic.fntdata"/><Relationship Id="rId32" Type="http://schemas.openxmlformats.org/officeDocument/2006/relationships/slide" Target="slides/slide26.xml"/><Relationship Id="rId76" Type="http://schemas.openxmlformats.org/officeDocument/2006/relationships/font" Target="fonts/Barlow-bold.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Barlow-boldItalic.fntdata"/><Relationship Id="rId71" Type="http://schemas.openxmlformats.org/officeDocument/2006/relationships/font" Target="fonts/BarlowLight-regular.fntdata"/><Relationship Id="rId70" Type="http://schemas.openxmlformats.org/officeDocument/2006/relationships/font" Target="fonts/BarlowSemiBold-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14.xml"/><Relationship Id="rId64" Type="http://schemas.openxmlformats.org/officeDocument/2006/relationships/font" Target="fonts/BarlowMedium-bold.fntdata"/><Relationship Id="rId63" Type="http://schemas.openxmlformats.org/officeDocument/2006/relationships/font" Target="fonts/BarlowMedium-regular.fntdata"/><Relationship Id="rId22" Type="http://schemas.openxmlformats.org/officeDocument/2006/relationships/slide" Target="slides/slide16.xml"/><Relationship Id="rId66" Type="http://schemas.openxmlformats.org/officeDocument/2006/relationships/font" Target="fonts/BarlowMedium-boldItalic.fntdata"/><Relationship Id="rId21" Type="http://schemas.openxmlformats.org/officeDocument/2006/relationships/slide" Target="slides/slide15.xml"/><Relationship Id="rId65" Type="http://schemas.openxmlformats.org/officeDocument/2006/relationships/font" Target="fonts/BarlowMedium-italic.fntdata"/><Relationship Id="rId24" Type="http://schemas.openxmlformats.org/officeDocument/2006/relationships/slide" Target="slides/slide18.xml"/><Relationship Id="rId68" Type="http://schemas.openxmlformats.org/officeDocument/2006/relationships/font" Target="fonts/BarlowSemiBold-bold.fntdata"/><Relationship Id="rId23" Type="http://schemas.openxmlformats.org/officeDocument/2006/relationships/slide" Target="slides/slide17.xml"/><Relationship Id="rId67" Type="http://schemas.openxmlformats.org/officeDocument/2006/relationships/font" Target="fonts/BarlowSemiBold-regular.fntdata"/><Relationship Id="rId60" Type="http://schemas.openxmlformats.org/officeDocument/2006/relationships/font" Target="fonts/Lato-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BarlowSemi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SemiBold-regular.fntdata"/><Relationship Id="rId50" Type="http://schemas.openxmlformats.org/officeDocument/2006/relationships/slide" Target="slides/slide44.xml"/><Relationship Id="rId53" Type="http://schemas.openxmlformats.org/officeDocument/2006/relationships/font" Target="fonts/RalewaySemiBold-italic.fntdata"/><Relationship Id="rId52" Type="http://schemas.openxmlformats.org/officeDocument/2006/relationships/font" Target="fonts/RalewaySemiBold-bold.fntdata"/><Relationship Id="rId11" Type="http://schemas.openxmlformats.org/officeDocument/2006/relationships/slide" Target="slides/slide5.xml"/><Relationship Id="rId55" Type="http://schemas.openxmlformats.org/officeDocument/2006/relationships/font" Target="fonts/Raleway-regular.fntdata"/><Relationship Id="rId10" Type="http://schemas.openxmlformats.org/officeDocument/2006/relationships/slide" Target="slides/slide4.xml"/><Relationship Id="rId54" Type="http://schemas.openxmlformats.org/officeDocument/2006/relationships/font" Target="fonts/RalewaySemiBold-boldItalic.fntdata"/><Relationship Id="rId13" Type="http://schemas.openxmlformats.org/officeDocument/2006/relationships/slide" Target="slides/slide7.xml"/><Relationship Id="rId57" Type="http://schemas.openxmlformats.org/officeDocument/2006/relationships/font" Target="fonts/Raleway-italic.fntdata"/><Relationship Id="rId12" Type="http://schemas.openxmlformats.org/officeDocument/2006/relationships/slide" Target="slides/slide6.xml"/><Relationship Id="rId56" Type="http://schemas.openxmlformats.org/officeDocument/2006/relationships/font" Target="fonts/Raleway-bold.fntdata"/><Relationship Id="rId15" Type="http://schemas.openxmlformats.org/officeDocument/2006/relationships/slide" Target="slides/slide9.xml"/><Relationship Id="rId59" Type="http://schemas.openxmlformats.org/officeDocument/2006/relationships/font" Target="fonts/Lato-regular.fntdata"/><Relationship Id="rId14" Type="http://schemas.openxmlformats.org/officeDocument/2006/relationships/slide" Target="slides/slide8.xml"/><Relationship Id="rId58" Type="http://schemas.openxmlformats.org/officeDocument/2006/relationships/font" Target="fonts/Raleway-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c90f086c4d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c90f086c4d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f8b5f5944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f8b5f5944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0a59218a4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0a59218a4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55144707c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55144707c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e3c6da4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4e3c6da4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4e3c6da49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4e3c6da49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55144707c8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55144707c8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4e3c6da49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4e3c6da49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4e5833df3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4e5833df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4f1d64d9c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4f1d64d9c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c90f086c4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c90f086c4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A minha dissertação insere-se na area da computação afetiva, que tenta fazer com que um computar reconheça emocoes humanas e responda adequadamente.Uma quote de um professor do MIT salienta que um computador capaz disto, vai ter uma comunicação melhor.</a:t>
            </a:r>
            <a:endParaRPr/>
          </a:p>
          <a:p>
            <a:pPr indent="0" lvl="0" marL="0" rtl="0" algn="l">
              <a:spcBef>
                <a:spcPts val="0"/>
              </a:spcBef>
              <a:spcAft>
                <a:spcPts val="0"/>
              </a:spcAft>
              <a:buNone/>
            </a:pPr>
            <a:r>
              <a:t/>
            </a:r>
            <a:endParaRPr/>
          </a:p>
          <a:p>
            <a:pPr indent="0" lvl="0" marL="0" rtl="0" algn="l">
              <a:spcBef>
                <a:spcPts val="0"/>
              </a:spcBef>
              <a:spcAft>
                <a:spcPts val="0"/>
              </a:spcAft>
              <a:buNone/>
            </a:pPr>
            <a:r>
              <a:rPr lang="pt-PT"/>
              <a:t>Esta deteção de emoç</a:t>
            </a:r>
            <a:r>
              <a:rPr lang="pt-PT"/>
              <a:t>ões é bastante útil em contextos de video conferencias, por exemplo, em aulas de ensino online, pode ajudar a um professor a adaptar a sua aula, em call centers, ajuda a detectar possiveis problemas de uma chamada, e avaliar a satisfação de um cliente e a sua evolução de estado emocional.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554dd6a36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554dd6a36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554dd6a36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554dd6a36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554dd6a36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554dd6a36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4e5833df3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4e5833df3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4f1d64d9c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4f1d64d9c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4f1d64d9c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4f1d64d9c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4e5833df3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4e5833df3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4e5833df3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4e5833df3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55144707c8_0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55144707c8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4e5833df3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4e5833df3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cd5763ca0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cd5763ca0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Portanto, temos como objetivos desenvolver um sistema de reconhecimento de emoções através da fala, num contexto de uma video conferencia.</a:t>
            </a:r>
            <a:endParaRPr/>
          </a:p>
          <a:p>
            <a:pPr indent="0" lvl="0" marL="0" rtl="0" algn="l">
              <a:spcBef>
                <a:spcPts val="0"/>
              </a:spcBef>
              <a:spcAft>
                <a:spcPts val="0"/>
              </a:spcAft>
              <a:buNone/>
            </a:pPr>
            <a:r>
              <a:t/>
            </a:r>
            <a:endParaRPr/>
          </a:p>
          <a:p>
            <a:pPr indent="0" lvl="0" marL="0" rtl="0" algn="l">
              <a:spcBef>
                <a:spcPts val="0"/>
              </a:spcBef>
              <a:spcAft>
                <a:spcPts val="0"/>
              </a:spcAft>
              <a:buNone/>
            </a:pPr>
            <a:r>
              <a:rPr lang="pt-PT"/>
              <a:t>Pretendemos também que seja possível realizar a deteção de emocções tanto em tempo real como depois da conferência terminar.</a:t>
            </a:r>
            <a:endParaRPr/>
          </a:p>
          <a:p>
            <a:pPr indent="0" lvl="0" marL="0" rtl="0" algn="l">
              <a:spcBef>
                <a:spcPts val="0"/>
              </a:spcBef>
              <a:spcAft>
                <a:spcPts val="0"/>
              </a:spcAft>
              <a:buNone/>
            </a:pPr>
            <a:r>
              <a:t/>
            </a:r>
            <a:endParaRPr/>
          </a:p>
          <a:p>
            <a:pPr indent="0" lvl="0" marL="0" rtl="0" algn="l">
              <a:spcBef>
                <a:spcPts val="0"/>
              </a:spcBef>
              <a:spcAft>
                <a:spcPts val="0"/>
              </a:spcAft>
              <a:buNone/>
            </a:pPr>
            <a:r>
              <a:rPr lang="pt-PT"/>
              <a:t>E apesar de focarmos na fala, iremos também explorar de que forma outras modalidades como expressões faciais podem melhorar o sistema.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4e5833df3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4e5833df3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4f4ff750c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4f4ff750c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4e5833df3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4e5833df3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4f4ff750c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4f4ff750c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4f4ff750c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4f4ff750c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4f4ff750c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4f4ff750c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4f4ff750c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4f4ff750c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0a59218a4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0a59218a4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4e5833df3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4e5833df3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4f4ff750c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4f4ff750c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0a59218a4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0a59218a4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0a59218a4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0a59218a4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4e5833df3f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4e5833df3f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4e5833df3f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4e5833df3f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0a59218a4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0a59218a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Em conclusão, com esta investigação conseguimos fazer uma c</a:t>
            </a:r>
            <a:r>
              <a:rPr lang="pt-PT"/>
              <a:t>ontribuição significativa para o campo SER, sendo os 5 pontos principais: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0a7ecbbd1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0a7ecbbd1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c8d8d3742a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c8d8d3742a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sz="1400">
                <a:solidFill>
                  <a:schemeClr val="dk1"/>
                </a:solidFill>
              </a:rPr>
              <a:t>valence (the pleasantness of a stimulus),</a:t>
            </a:r>
            <a:endParaRPr sz="1400">
              <a:solidFill>
                <a:schemeClr val="dk1"/>
              </a:solidFill>
            </a:endParaRPr>
          </a:p>
          <a:p>
            <a:pPr indent="0" lvl="0" marL="0" rtl="0" algn="l">
              <a:spcBef>
                <a:spcPts val="0"/>
              </a:spcBef>
              <a:spcAft>
                <a:spcPts val="0"/>
              </a:spcAft>
              <a:buNone/>
            </a:pPr>
            <a:r>
              <a:rPr lang="pt-PT" sz="1400">
                <a:solidFill>
                  <a:schemeClr val="dk1"/>
                </a:solidFill>
              </a:rPr>
              <a:t>arousal (the intensity of emotion provoked by a stimulus),</a:t>
            </a:r>
            <a:endParaRPr sz="1400">
              <a:solidFill>
                <a:schemeClr val="dk1"/>
              </a:solidFill>
            </a:endParaRPr>
          </a:p>
          <a:p>
            <a:pPr indent="0" lvl="0" marL="0" rtl="0" algn="l">
              <a:spcBef>
                <a:spcPts val="0"/>
              </a:spcBef>
              <a:spcAft>
                <a:spcPts val="0"/>
              </a:spcAft>
              <a:buNone/>
            </a:pPr>
            <a:r>
              <a:rPr lang="pt-PT" sz="1400">
                <a:solidFill>
                  <a:schemeClr val="dk1"/>
                </a:solidFill>
              </a:rPr>
              <a:t>and dominance (the degree of control exerted by a stimulus).</a:t>
            </a:r>
            <a:endParaRPr sz="14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c8d8d3742a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c8d8d3742a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c8d8d3742a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c8d8d3742a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c90f086c4d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c90f086c4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c90f086c4d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c90f086c4d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SzPts val="4800"/>
              <a:buNone/>
              <a:defRPr/>
            </a:lvl1pPr>
            <a:lvl2pPr lvl="1" rtl="0" algn="l">
              <a:lnSpc>
                <a:spcPct val="90000"/>
              </a:lnSpc>
              <a:spcBef>
                <a:spcPts val="0"/>
              </a:spcBef>
              <a:spcAft>
                <a:spcPts val="0"/>
              </a:spcAft>
              <a:buSzPts val="4800"/>
              <a:buNone/>
              <a:defRPr/>
            </a:lvl2pPr>
            <a:lvl3pPr lvl="2" rtl="0" algn="l">
              <a:lnSpc>
                <a:spcPct val="90000"/>
              </a:lnSpc>
              <a:spcBef>
                <a:spcPts val="0"/>
              </a:spcBef>
              <a:spcAft>
                <a:spcPts val="0"/>
              </a:spcAft>
              <a:buSzPts val="4800"/>
              <a:buNone/>
              <a:defRPr/>
            </a:lvl3pPr>
            <a:lvl4pPr lvl="3" rtl="0" algn="l">
              <a:lnSpc>
                <a:spcPct val="90000"/>
              </a:lnSpc>
              <a:spcBef>
                <a:spcPts val="0"/>
              </a:spcBef>
              <a:spcAft>
                <a:spcPts val="0"/>
              </a:spcAft>
              <a:buSzPts val="4800"/>
              <a:buNone/>
              <a:defRPr/>
            </a:lvl4pPr>
            <a:lvl5pPr lvl="4" rtl="0" algn="l">
              <a:lnSpc>
                <a:spcPct val="90000"/>
              </a:lnSpc>
              <a:spcBef>
                <a:spcPts val="0"/>
              </a:spcBef>
              <a:spcAft>
                <a:spcPts val="0"/>
              </a:spcAft>
              <a:buSzPts val="4800"/>
              <a:buNone/>
              <a:defRPr/>
            </a:lvl5pPr>
            <a:lvl6pPr lvl="5" rtl="0" algn="l">
              <a:lnSpc>
                <a:spcPct val="90000"/>
              </a:lnSpc>
              <a:spcBef>
                <a:spcPts val="0"/>
              </a:spcBef>
              <a:spcAft>
                <a:spcPts val="0"/>
              </a:spcAft>
              <a:buSzPts val="4800"/>
              <a:buNone/>
              <a:defRPr/>
            </a:lvl6pPr>
            <a:lvl7pPr lvl="6" rtl="0" algn="l">
              <a:lnSpc>
                <a:spcPct val="90000"/>
              </a:lnSpc>
              <a:spcBef>
                <a:spcPts val="0"/>
              </a:spcBef>
              <a:spcAft>
                <a:spcPts val="0"/>
              </a:spcAft>
              <a:buSzPts val="4800"/>
              <a:buNone/>
              <a:defRPr/>
            </a:lvl7pPr>
            <a:lvl8pPr lvl="7" rtl="0" algn="l">
              <a:lnSpc>
                <a:spcPct val="90000"/>
              </a:lnSpc>
              <a:spcBef>
                <a:spcPts val="0"/>
              </a:spcBef>
              <a:spcAft>
                <a:spcPts val="0"/>
              </a:spcAft>
              <a:buSzPts val="4800"/>
              <a:buNone/>
              <a:defRPr/>
            </a:lvl8pPr>
            <a:lvl9pPr lvl="8" rtl="0" algn="l">
              <a:lnSpc>
                <a:spcPct val="90000"/>
              </a:lnSpc>
              <a:spcBef>
                <a:spcPts val="0"/>
              </a:spcBef>
              <a:spcAft>
                <a:spcPts val="0"/>
              </a:spcAft>
              <a:buSzPts val="4800"/>
              <a:buNone/>
              <a:defRPr/>
            </a:lvl9pPr>
          </a:lstStyle>
          <a:p/>
        </p:txBody>
      </p:sp>
      <p:sp>
        <p:nvSpPr>
          <p:cNvPr id="11" name="Google Shape;11;p2"/>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11"/>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1"/>
          <p:cNvSpPr/>
          <p:nvPr/>
        </p:nvSpPr>
        <p:spPr>
          <a:xfrm rot="5400000">
            <a:off x="-100350" y="4448760"/>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1"/>
          <p:cNvSpPr txBox="1"/>
          <p:nvPr>
            <p:ph idx="1" type="body"/>
          </p:nvPr>
        </p:nvSpPr>
        <p:spPr>
          <a:xfrm>
            <a:off x="457200" y="4406309"/>
            <a:ext cx="8229600" cy="5196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360"/>
              </a:spcBef>
              <a:spcAft>
                <a:spcPts val="0"/>
              </a:spcAft>
              <a:buSzPts val="1800"/>
              <a:buNone/>
              <a:defRPr sz="1800"/>
            </a:lvl1pPr>
          </a:lstStyle>
          <a:p/>
        </p:txBody>
      </p:sp>
      <p:sp>
        <p:nvSpPr>
          <p:cNvPr id="60" name="Google Shape;60;p1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61" name="Shape 61"/>
        <p:cNvGrpSpPr/>
        <p:nvPr/>
      </p:nvGrpSpPr>
      <p:grpSpPr>
        <a:xfrm>
          <a:off x="0" y="0"/>
          <a:ext cx="0" cy="0"/>
          <a:chOff x="0" y="0"/>
          <a:chExt cx="0" cy="0"/>
        </a:xfrm>
      </p:grpSpPr>
      <p:sp>
        <p:nvSpPr>
          <p:cNvPr id="62" name="Google Shape;62;p12"/>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 name="Google Shape;63;p12"/>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600"/>
              </a:spcBef>
              <a:spcAft>
                <a:spcPts val="0"/>
              </a:spcAft>
              <a:buSzPts val="2800"/>
              <a:buNone/>
              <a:defRPr sz="2800"/>
            </a:lvl2pPr>
            <a:lvl3pPr lvl="2" rtl="0" algn="ctr">
              <a:lnSpc>
                <a:spcPct val="100000"/>
              </a:lnSpc>
              <a:spcBef>
                <a:spcPts val="600"/>
              </a:spcBef>
              <a:spcAft>
                <a:spcPts val="0"/>
              </a:spcAft>
              <a:buSzPts val="2800"/>
              <a:buNone/>
              <a:defRPr sz="2800"/>
            </a:lvl3pPr>
            <a:lvl4pPr lvl="3" rtl="0" algn="ctr">
              <a:lnSpc>
                <a:spcPct val="100000"/>
              </a:lnSpc>
              <a:spcBef>
                <a:spcPts val="600"/>
              </a:spcBef>
              <a:spcAft>
                <a:spcPts val="0"/>
              </a:spcAft>
              <a:buSzPts val="2800"/>
              <a:buNone/>
              <a:defRPr sz="2800"/>
            </a:lvl4pPr>
            <a:lvl5pPr lvl="4" rtl="0" algn="ctr">
              <a:lnSpc>
                <a:spcPct val="100000"/>
              </a:lnSpc>
              <a:spcBef>
                <a:spcPts val="600"/>
              </a:spcBef>
              <a:spcAft>
                <a:spcPts val="0"/>
              </a:spcAft>
              <a:buSzPts val="2800"/>
              <a:buNone/>
              <a:defRPr sz="2800"/>
            </a:lvl5pPr>
            <a:lvl6pPr lvl="5" rtl="0" algn="ctr">
              <a:lnSpc>
                <a:spcPct val="100000"/>
              </a:lnSpc>
              <a:spcBef>
                <a:spcPts val="600"/>
              </a:spcBef>
              <a:spcAft>
                <a:spcPts val="0"/>
              </a:spcAft>
              <a:buSzPts val="2800"/>
              <a:buNone/>
              <a:defRPr sz="2800"/>
            </a:lvl6pPr>
            <a:lvl7pPr lvl="6" rtl="0" algn="ctr">
              <a:lnSpc>
                <a:spcPct val="100000"/>
              </a:lnSpc>
              <a:spcBef>
                <a:spcPts val="600"/>
              </a:spcBef>
              <a:spcAft>
                <a:spcPts val="0"/>
              </a:spcAft>
              <a:buSzPts val="2800"/>
              <a:buNone/>
              <a:defRPr sz="2800"/>
            </a:lvl7pPr>
            <a:lvl8pPr lvl="7" rtl="0" algn="ctr">
              <a:lnSpc>
                <a:spcPct val="100000"/>
              </a:lnSpc>
              <a:spcBef>
                <a:spcPts val="600"/>
              </a:spcBef>
              <a:spcAft>
                <a:spcPts val="0"/>
              </a:spcAft>
              <a:buSzPts val="2800"/>
              <a:buNone/>
              <a:defRPr sz="2800"/>
            </a:lvl8pPr>
            <a:lvl9pPr lvl="8" rtl="0" algn="ctr">
              <a:lnSpc>
                <a:spcPct val="100000"/>
              </a:lnSpc>
              <a:spcBef>
                <a:spcPts val="600"/>
              </a:spcBef>
              <a:spcAft>
                <a:spcPts val="0"/>
              </a:spcAft>
              <a:buSzPts val="2800"/>
              <a:buNone/>
              <a:defRPr sz="2800"/>
            </a:lvl9pPr>
          </a:lstStyle>
          <a:p/>
        </p:txBody>
      </p:sp>
      <p:sp>
        <p:nvSpPr>
          <p:cNvPr id="64" name="Google Shape;64;p12"/>
          <p:cNvSpPr txBox="1"/>
          <p:nvPr>
            <p:ph idx="12" type="sldNum"/>
          </p:nvPr>
        </p:nvSpPr>
        <p:spPr>
          <a:xfrm>
            <a:off x="8472458" y="4663217"/>
            <a:ext cx="548700" cy="3936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3" name="Shape 13"/>
        <p:cNvGrpSpPr/>
        <p:nvPr/>
      </p:nvGrpSpPr>
      <p:grpSpPr>
        <a:xfrm>
          <a:off x="0" y="0"/>
          <a:ext cx="0" cy="0"/>
          <a:chOff x="0" y="0"/>
          <a:chExt cx="0" cy="0"/>
        </a:xfrm>
      </p:grpSpPr>
      <p:sp>
        <p:nvSpPr>
          <p:cNvPr id="14" name="Google Shape;14;p3"/>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SzPts val="4800"/>
              <a:buNone/>
              <a:defRPr/>
            </a:lvl1pPr>
            <a:lvl2pPr lvl="1" rtl="0" algn="l">
              <a:lnSpc>
                <a:spcPct val="80000"/>
              </a:lnSpc>
              <a:spcBef>
                <a:spcPts val="0"/>
              </a:spcBef>
              <a:spcAft>
                <a:spcPts val="0"/>
              </a:spcAft>
              <a:buSzPts val="4800"/>
              <a:buNone/>
              <a:defRPr/>
            </a:lvl2pPr>
            <a:lvl3pPr lvl="2" rtl="0" algn="l">
              <a:lnSpc>
                <a:spcPct val="80000"/>
              </a:lnSpc>
              <a:spcBef>
                <a:spcPts val="0"/>
              </a:spcBef>
              <a:spcAft>
                <a:spcPts val="0"/>
              </a:spcAft>
              <a:buSzPts val="4800"/>
              <a:buNone/>
              <a:defRPr/>
            </a:lvl3pPr>
            <a:lvl4pPr lvl="3" rtl="0" algn="l">
              <a:lnSpc>
                <a:spcPct val="80000"/>
              </a:lnSpc>
              <a:spcBef>
                <a:spcPts val="0"/>
              </a:spcBef>
              <a:spcAft>
                <a:spcPts val="0"/>
              </a:spcAft>
              <a:buSzPts val="4800"/>
              <a:buNone/>
              <a:defRPr/>
            </a:lvl4pPr>
            <a:lvl5pPr lvl="4" rtl="0" algn="l">
              <a:lnSpc>
                <a:spcPct val="80000"/>
              </a:lnSpc>
              <a:spcBef>
                <a:spcPts val="0"/>
              </a:spcBef>
              <a:spcAft>
                <a:spcPts val="0"/>
              </a:spcAft>
              <a:buSzPts val="4800"/>
              <a:buNone/>
              <a:defRPr/>
            </a:lvl5pPr>
            <a:lvl6pPr lvl="5" rtl="0" algn="l">
              <a:lnSpc>
                <a:spcPct val="80000"/>
              </a:lnSpc>
              <a:spcBef>
                <a:spcPts val="0"/>
              </a:spcBef>
              <a:spcAft>
                <a:spcPts val="0"/>
              </a:spcAft>
              <a:buSzPts val="4800"/>
              <a:buNone/>
              <a:defRPr/>
            </a:lvl6pPr>
            <a:lvl7pPr lvl="6" rtl="0" algn="l">
              <a:lnSpc>
                <a:spcPct val="80000"/>
              </a:lnSpc>
              <a:spcBef>
                <a:spcPts val="0"/>
              </a:spcBef>
              <a:spcAft>
                <a:spcPts val="0"/>
              </a:spcAft>
              <a:buSzPts val="4800"/>
              <a:buNone/>
              <a:defRPr/>
            </a:lvl7pPr>
            <a:lvl8pPr lvl="7" rtl="0" algn="l">
              <a:lnSpc>
                <a:spcPct val="80000"/>
              </a:lnSpc>
              <a:spcBef>
                <a:spcPts val="0"/>
              </a:spcBef>
              <a:spcAft>
                <a:spcPts val="0"/>
              </a:spcAft>
              <a:buSzPts val="4800"/>
              <a:buNone/>
              <a:defRPr/>
            </a:lvl8pPr>
            <a:lvl9pPr lvl="8" rtl="0" algn="l">
              <a:lnSpc>
                <a:spcPct val="80000"/>
              </a:lnSpc>
              <a:spcBef>
                <a:spcPts val="0"/>
              </a:spcBef>
              <a:spcAft>
                <a:spcPts val="0"/>
              </a:spcAft>
              <a:buSzPts val="4800"/>
              <a:buNone/>
              <a:defRPr/>
            </a:lvl9pPr>
          </a:lstStyle>
          <a:p/>
        </p:txBody>
      </p:sp>
      <p:sp>
        <p:nvSpPr>
          <p:cNvPr id="17" name="Google Shape;17;p3"/>
          <p:cNvSpPr txBox="1"/>
          <p:nvPr>
            <p:ph idx="1" type="body"/>
          </p:nvPr>
        </p:nvSpPr>
        <p:spPr>
          <a:xfrm>
            <a:off x="457200" y="1995750"/>
            <a:ext cx="2682600" cy="26790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SzPts val="1800"/>
              <a:buChar char="▸"/>
              <a:defRPr sz="1800"/>
            </a:lvl1pPr>
            <a:lvl2pPr indent="-342900" lvl="1" marL="914400" rtl="0" algn="l">
              <a:lnSpc>
                <a:spcPct val="110000"/>
              </a:lnSpc>
              <a:spcBef>
                <a:spcPts val="600"/>
              </a:spcBef>
              <a:spcAft>
                <a:spcPts val="0"/>
              </a:spcAft>
              <a:buSzPts val="1800"/>
              <a:buChar char="▹"/>
              <a:defRPr sz="1800"/>
            </a:lvl2pPr>
            <a:lvl3pPr indent="-342900" lvl="2" marL="1371600" rtl="0" algn="l">
              <a:lnSpc>
                <a:spcPct val="110000"/>
              </a:lnSpc>
              <a:spcBef>
                <a:spcPts val="600"/>
              </a:spcBef>
              <a:spcAft>
                <a:spcPts val="0"/>
              </a:spcAft>
              <a:buSzPts val="1800"/>
              <a:buChar char="▹"/>
              <a:defRPr sz="1800"/>
            </a:lvl3pPr>
            <a:lvl4pPr indent="-342900" lvl="3" marL="1828800" rtl="0" algn="l">
              <a:lnSpc>
                <a:spcPct val="110000"/>
              </a:lnSpc>
              <a:spcBef>
                <a:spcPts val="600"/>
              </a:spcBef>
              <a:spcAft>
                <a:spcPts val="0"/>
              </a:spcAft>
              <a:buSzPts val="1800"/>
              <a:buChar char="▹"/>
              <a:defRPr sz="1800"/>
            </a:lvl4pPr>
            <a:lvl5pPr indent="-342900" lvl="4" marL="2286000" rtl="0" algn="l">
              <a:lnSpc>
                <a:spcPct val="110000"/>
              </a:lnSpc>
              <a:spcBef>
                <a:spcPts val="600"/>
              </a:spcBef>
              <a:spcAft>
                <a:spcPts val="0"/>
              </a:spcAft>
              <a:buSzPts val="1800"/>
              <a:buChar char="▹"/>
              <a:defRPr sz="1800"/>
            </a:lvl5pPr>
            <a:lvl6pPr indent="-342900" lvl="5" marL="2743200" rtl="0" algn="l">
              <a:lnSpc>
                <a:spcPct val="110000"/>
              </a:lnSpc>
              <a:spcBef>
                <a:spcPts val="600"/>
              </a:spcBef>
              <a:spcAft>
                <a:spcPts val="0"/>
              </a:spcAft>
              <a:buSzPts val="1800"/>
              <a:buChar char="▹"/>
              <a:defRPr sz="1800"/>
            </a:lvl6pPr>
            <a:lvl7pPr indent="-342900" lvl="6" marL="3200400" rtl="0" algn="l">
              <a:lnSpc>
                <a:spcPct val="110000"/>
              </a:lnSpc>
              <a:spcBef>
                <a:spcPts val="600"/>
              </a:spcBef>
              <a:spcAft>
                <a:spcPts val="0"/>
              </a:spcAft>
              <a:buSzPts val="1800"/>
              <a:buChar char="▹"/>
              <a:defRPr sz="1800"/>
            </a:lvl7pPr>
            <a:lvl8pPr indent="-342900" lvl="7" marL="3657600" rtl="0" algn="l">
              <a:lnSpc>
                <a:spcPct val="110000"/>
              </a:lnSpc>
              <a:spcBef>
                <a:spcPts val="600"/>
              </a:spcBef>
              <a:spcAft>
                <a:spcPts val="0"/>
              </a:spcAft>
              <a:buSzPts val="1800"/>
              <a:buChar char="▹"/>
              <a:defRPr sz="1800"/>
            </a:lvl8pPr>
            <a:lvl9pPr indent="-342900" lvl="8" marL="4114800" rtl="0" algn="l">
              <a:lnSpc>
                <a:spcPct val="110000"/>
              </a:lnSpc>
              <a:spcBef>
                <a:spcPts val="600"/>
              </a:spcBef>
              <a:spcAft>
                <a:spcPts val="0"/>
              </a:spcAft>
              <a:buSzPts val="1800"/>
              <a:buChar char="▹"/>
              <a:defRPr sz="1800"/>
            </a:lvl9pPr>
          </a:lstStyle>
          <a:p/>
        </p:txBody>
      </p:sp>
      <p:sp>
        <p:nvSpPr>
          <p:cNvPr id="18" name="Google Shape;18;p3"/>
          <p:cNvSpPr txBox="1"/>
          <p:nvPr>
            <p:ph idx="2" type="body"/>
          </p:nvPr>
        </p:nvSpPr>
        <p:spPr>
          <a:xfrm>
            <a:off x="3415578" y="1995750"/>
            <a:ext cx="2682600" cy="26790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SzPts val="1800"/>
              <a:buChar char="▸"/>
              <a:defRPr sz="1800"/>
            </a:lvl1pPr>
            <a:lvl2pPr indent="-342900" lvl="1" marL="914400" rtl="0" algn="l">
              <a:lnSpc>
                <a:spcPct val="110000"/>
              </a:lnSpc>
              <a:spcBef>
                <a:spcPts val="600"/>
              </a:spcBef>
              <a:spcAft>
                <a:spcPts val="0"/>
              </a:spcAft>
              <a:buSzPts val="1800"/>
              <a:buChar char="▹"/>
              <a:defRPr sz="1800"/>
            </a:lvl2pPr>
            <a:lvl3pPr indent="-342900" lvl="2" marL="1371600" rtl="0" algn="l">
              <a:lnSpc>
                <a:spcPct val="110000"/>
              </a:lnSpc>
              <a:spcBef>
                <a:spcPts val="600"/>
              </a:spcBef>
              <a:spcAft>
                <a:spcPts val="0"/>
              </a:spcAft>
              <a:buSzPts val="1800"/>
              <a:buChar char="▹"/>
              <a:defRPr sz="1800"/>
            </a:lvl3pPr>
            <a:lvl4pPr indent="-342900" lvl="3" marL="1828800" rtl="0" algn="l">
              <a:lnSpc>
                <a:spcPct val="110000"/>
              </a:lnSpc>
              <a:spcBef>
                <a:spcPts val="600"/>
              </a:spcBef>
              <a:spcAft>
                <a:spcPts val="0"/>
              </a:spcAft>
              <a:buSzPts val="1800"/>
              <a:buChar char="▹"/>
              <a:defRPr sz="1800"/>
            </a:lvl4pPr>
            <a:lvl5pPr indent="-342900" lvl="4" marL="2286000" rtl="0" algn="l">
              <a:lnSpc>
                <a:spcPct val="110000"/>
              </a:lnSpc>
              <a:spcBef>
                <a:spcPts val="600"/>
              </a:spcBef>
              <a:spcAft>
                <a:spcPts val="0"/>
              </a:spcAft>
              <a:buSzPts val="1800"/>
              <a:buChar char="▹"/>
              <a:defRPr sz="1800"/>
            </a:lvl5pPr>
            <a:lvl6pPr indent="-342900" lvl="5" marL="2743200" rtl="0" algn="l">
              <a:lnSpc>
                <a:spcPct val="110000"/>
              </a:lnSpc>
              <a:spcBef>
                <a:spcPts val="600"/>
              </a:spcBef>
              <a:spcAft>
                <a:spcPts val="0"/>
              </a:spcAft>
              <a:buSzPts val="1800"/>
              <a:buChar char="▹"/>
              <a:defRPr sz="1800"/>
            </a:lvl6pPr>
            <a:lvl7pPr indent="-342900" lvl="6" marL="3200400" rtl="0" algn="l">
              <a:lnSpc>
                <a:spcPct val="110000"/>
              </a:lnSpc>
              <a:spcBef>
                <a:spcPts val="600"/>
              </a:spcBef>
              <a:spcAft>
                <a:spcPts val="0"/>
              </a:spcAft>
              <a:buSzPts val="1800"/>
              <a:buChar char="▹"/>
              <a:defRPr sz="1800"/>
            </a:lvl7pPr>
            <a:lvl8pPr indent="-342900" lvl="7" marL="3657600" rtl="0" algn="l">
              <a:lnSpc>
                <a:spcPct val="110000"/>
              </a:lnSpc>
              <a:spcBef>
                <a:spcPts val="600"/>
              </a:spcBef>
              <a:spcAft>
                <a:spcPts val="0"/>
              </a:spcAft>
              <a:buSzPts val="1800"/>
              <a:buChar char="▹"/>
              <a:defRPr sz="1800"/>
            </a:lvl8pPr>
            <a:lvl9pPr indent="-342900" lvl="8" marL="4114800" rtl="0" algn="l">
              <a:lnSpc>
                <a:spcPct val="110000"/>
              </a:lnSpc>
              <a:spcBef>
                <a:spcPts val="600"/>
              </a:spcBef>
              <a:spcAft>
                <a:spcPts val="0"/>
              </a:spcAft>
              <a:buSzPts val="1800"/>
              <a:buChar char="▹"/>
              <a:defRPr sz="1800"/>
            </a:lvl9pPr>
          </a:lstStyle>
          <a:p/>
        </p:txBody>
      </p:sp>
      <p:sp>
        <p:nvSpPr>
          <p:cNvPr id="19" name="Google Shape;19;p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 name="Shape 20"/>
        <p:cNvGrpSpPr/>
        <p:nvPr/>
      </p:nvGrpSpPr>
      <p:grpSpPr>
        <a:xfrm>
          <a:off x="0" y="0"/>
          <a:ext cx="0" cy="0"/>
          <a:chOff x="0" y="0"/>
          <a:chExt cx="0" cy="0"/>
        </a:xfrm>
      </p:grpSpPr>
      <p:sp>
        <p:nvSpPr>
          <p:cNvPr id="21" name="Google Shape;21;p4"/>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3" name="Shape 23"/>
        <p:cNvGrpSpPr/>
        <p:nvPr/>
      </p:nvGrpSpPr>
      <p:grpSpPr>
        <a:xfrm>
          <a:off x="0" y="0"/>
          <a:ext cx="0" cy="0"/>
          <a:chOff x="0" y="0"/>
          <a:chExt cx="0" cy="0"/>
        </a:xfrm>
      </p:grpSpPr>
      <p:sp>
        <p:nvSpPr>
          <p:cNvPr id="24" name="Google Shape;24;p5"/>
          <p:cNvSpPr txBox="1"/>
          <p:nvPr>
            <p:ph type="ctrTitle"/>
          </p:nvPr>
        </p:nvSpPr>
        <p:spPr>
          <a:xfrm>
            <a:off x="1085850" y="2031025"/>
            <a:ext cx="4676700" cy="1159800"/>
          </a:xfrm>
          <a:prstGeom prst="rect">
            <a:avLst/>
          </a:prstGeom>
          <a:noFill/>
          <a:ln>
            <a:noFill/>
          </a:ln>
        </p:spPr>
        <p:txBody>
          <a:bodyPr anchorCtr="0" anchor="b" bIns="0" lIns="0" spcFirstLastPara="1" rIns="0" wrap="square" tIns="0">
            <a:noAutofit/>
          </a:bodyPr>
          <a:lstStyle>
            <a:lvl1pPr lvl="0" rtl="0" algn="l">
              <a:lnSpc>
                <a:spcPct val="80000"/>
              </a:lnSpc>
              <a:spcBef>
                <a:spcPts val="0"/>
              </a:spcBef>
              <a:spcAft>
                <a:spcPts val="0"/>
              </a:spcAft>
              <a:buSzPts val="4800"/>
              <a:buNone/>
              <a:defRPr sz="4800"/>
            </a:lvl1pPr>
            <a:lvl2pPr lvl="1" rtl="0" algn="l">
              <a:lnSpc>
                <a:spcPct val="80000"/>
              </a:lnSpc>
              <a:spcBef>
                <a:spcPts val="0"/>
              </a:spcBef>
              <a:spcAft>
                <a:spcPts val="0"/>
              </a:spcAft>
              <a:buSzPts val="4800"/>
              <a:buNone/>
              <a:defRPr sz="4800"/>
            </a:lvl2pPr>
            <a:lvl3pPr lvl="2" rtl="0" algn="l">
              <a:lnSpc>
                <a:spcPct val="80000"/>
              </a:lnSpc>
              <a:spcBef>
                <a:spcPts val="0"/>
              </a:spcBef>
              <a:spcAft>
                <a:spcPts val="0"/>
              </a:spcAft>
              <a:buSzPts val="4800"/>
              <a:buNone/>
              <a:defRPr sz="4800"/>
            </a:lvl3pPr>
            <a:lvl4pPr lvl="3" rtl="0" algn="l">
              <a:lnSpc>
                <a:spcPct val="80000"/>
              </a:lnSpc>
              <a:spcBef>
                <a:spcPts val="0"/>
              </a:spcBef>
              <a:spcAft>
                <a:spcPts val="0"/>
              </a:spcAft>
              <a:buSzPts val="4800"/>
              <a:buNone/>
              <a:defRPr sz="4800"/>
            </a:lvl4pPr>
            <a:lvl5pPr lvl="4" rtl="0" algn="l">
              <a:lnSpc>
                <a:spcPct val="80000"/>
              </a:lnSpc>
              <a:spcBef>
                <a:spcPts val="0"/>
              </a:spcBef>
              <a:spcAft>
                <a:spcPts val="0"/>
              </a:spcAft>
              <a:buSzPts val="4800"/>
              <a:buNone/>
              <a:defRPr sz="4800"/>
            </a:lvl5pPr>
            <a:lvl6pPr lvl="5" rtl="0" algn="l">
              <a:lnSpc>
                <a:spcPct val="80000"/>
              </a:lnSpc>
              <a:spcBef>
                <a:spcPts val="0"/>
              </a:spcBef>
              <a:spcAft>
                <a:spcPts val="0"/>
              </a:spcAft>
              <a:buSzPts val="4800"/>
              <a:buNone/>
              <a:defRPr sz="4800"/>
            </a:lvl6pPr>
            <a:lvl7pPr lvl="6" rtl="0" algn="l">
              <a:lnSpc>
                <a:spcPct val="80000"/>
              </a:lnSpc>
              <a:spcBef>
                <a:spcPts val="0"/>
              </a:spcBef>
              <a:spcAft>
                <a:spcPts val="0"/>
              </a:spcAft>
              <a:buSzPts val="4800"/>
              <a:buNone/>
              <a:defRPr sz="4800"/>
            </a:lvl7pPr>
            <a:lvl8pPr lvl="7" rtl="0" algn="l">
              <a:lnSpc>
                <a:spcPct val="80000"/>
              </a:lnSpc>
              <a:spcBef>
                <a:spcPts val="0"/>
              </a:spcBef>
              <a:spcAft>
                <a:spcPts val="0"/>
              </a:spcAft>
              <a:buSzPts val="4800"/>
              <a:buNone/>
              <a:defRPr sz="4800"/>
            </a:lvl8pPr>
            <a:lvl9pPr lvl="8" rtl="0" algn="l">
              <a:lnSpc>
                <a:spcPct val="80000"/>
              </a:lnSpc>
              <a:spcBef>
                <a:spcPts val="0"/>
              </a:spcBef>
              <a:spcAft>
                <a:spcPts val="0"/>
              </a:spcAft>
              <a:buSzPts val="4800"/>
              <a:buNone/>
              <a:defRPr sz="4800"/>
            </a:lvl9pPr>
          </a:lstStyle>
          <a:p/>
        </p:txBody>
      </p:sp>
      <p:sp>
        <p:nvSpPr>
          <p:cNvPr id="25" name="Google Shape;25;p5"/>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800"/>
              <a:buNone/>
              <a:defRPr>
                <a:solidFill>
                  <a:schemeClr val="dk2"/>
                </a:solidFill>
              </a:defRPr>
            </a:lvl1pPr>
            <a:lvl2pPr lvl="1" rtl="0" algn="l">
              <a:lnSpc>
                <a:spcPct val="110000"/>
              </a:lnSpc>
              <a:spcBef>
                <a:spcPts val="0"/>
              </a:spcBef>
              <a:spcAft>
                <a:spcPts val="0"/>
              </a:spcAft>
              <a:buClr>
                <a:schemeClr val="dk2"/>
              </a:buClr>
              <a:buSzPts val="3000"/>
              <a:buNone/>
              <a:defRPr sz="3000">
                <a:solidFill>
                  <a:schemeClr val="dk2"/>
                </a:solidFill>
              </a:defRPr>
            </a:lvl2pPr>
            <a:lvl3pPr lvl="2" rtl="0" algn="l">
              <a:lnSpc>
                <a:spcPct val="110000"/>
              </a:lnSpc>
              <a:spcBef>
                <a:spcPts val="0"/>
              </a:spcBef>
              <a:spcAft>
                <a:spcPts val="0"/>
              </a:spcAft>
              <a:buClr>
                <a:schemeClr val="dk2"/>
              </a:buClr>
              <a:buSzPts val="3000"/>
              <a:buNone/>
              <a:defRPr sz="3000">
                <a:solidFill>
                  <a:schemeClr val="dk2"/>
                </a:solidFill>
              </a:defRPr>
            </a:lvl3pPr>
            <a:lvl4pPr lvl="3" rtl="0" algn="l">
              <a:lnSpc>
                <a:spcPct val="110000"/>
              </a:lnSpc>
              <a:spcBef>
                <a:spcPts val="0"/>
              </a:spcBef>
              <a:spcAft>
                <a:spcPts val="0"/>
              </a:spcAft>
              <a:buClr>
                <a:schemeClr val="dk2"/>
              </a:buClr>
              <a:buSzPts val="3000"/>
              <a:buNone/>
              <a:defRPr sz="3000">
                <a:solidFill>
                  <a:schemeClr val="dk2"/>
                </a:solidFill>
              </a:defRPr>
            </a:lvl4pPr>
            <a:lvl5pPr lvl="4" rtl="0" algn="l">
              <a:lnSpc>
                <a:spcPct val="110000"/>
              </a:lnSpc>
              <a:spcBef>
                <a:spcPts val="0"/>
              </a:spcBef>
              <a:spcAft>
                <a:spcPts val="0"/>
              </a:spcAft>
              <a:buClr>
                <a:schemeClr val="dk2"/>
              </a:buClr>
              <a:buSzPts val="3000"/>
              <a:buNone/>
              <a:defRPr sz="3000">
                <a:solidFill>
                  <a:schemeClr val="dk2"/>
                </a:solidFill>
              </a:defRPr>
            </a:lvl5pPr>
            <a:lvl6pPr lvl="5" rtl="0" algn="l">
              <a:lnSpc>
                <a:spcPct val="110000"/>
              </a:lnSpc>
              <a:spcBef>
                <a:spcPts val="0"/>
              </a:spcBef>
              <a:spcAft>
                <a:spcPts val="0"/>
              </a:spcAft>
              <a:buClr>
                <a:schemeClr val="dk2"/>
              </a:buClr>
              <a:buSzPts val="3000"/>
              <a:buNone/>
              <a:defRPr sz="3000">
                <a:solidFill>
                  <a:schemeClr val="dk2"/>
                </a:solidFill>
              </a:defRPr>
            </a:lvl6pPr>
            <a:lvl7pPr lvl="6" rtl="0" algn="l">
              <a:lnSpc>
                <a:spcPct val="110000"/>
              </a:lnSpc>
              <a:spcBef>
                <a:spcPts val="0"/>
              </a:spcBef>
              <a:spcAft>
                <a:spcPts val="0"/>
              </a:spcAft>
              <a:buClr>
                <a:schemeClr val="dk2"/>
              </a:buClr>
              <a:buSzPts val="3000"/>
              <a:buNone/>
              <a:defRPr sz="3000">
                <a:solidFill>
                  <a:schemeClr val="dk2"/>
                </a:solidFill>
              </a:defRPr>
            </a:lvl7pPr>
            <a:lvl8pPr lvl="7" rtl="0" algn="l">
              <a:lnSpc>
                <a:spcPct val="110000"/>
              </a:lnSpc>
              <a:spcBef>
                <a:spcPts val="0"/>
              </a:spcBef>
              <a:spcAft>
                <a:spcPts val="0"/>
              </a:spcAft>
              <a:buClr>
                <a:schemeClr val="dk2"/>
              </a:buClr>
              <a:buSzPts val="3000"/>
              <a:buNone/>
              <a:defRPr sz="3000">
                <a:solidFill>
                  <a:schemeClr val="dk2"/>
                </a:solidFill>
              </a:defRPr>
            </a:lvl8pPr>
            <a:lvl9pPr lvl="8" rtl="0" algn="l">
              <a:lnSpc>
                <a:spcPct val="110000"/>
              </a:lnSpc>
              <a:spcBef>
                <a:spcPts val="0"/>
              </a:spcBef>
              <a:spcAft>
                <a:spcPts val="0"/>
              </a:spcAft>
              <a:buClr>
                <a:schemeClr val="dk2"/>
              </a:buClr>
              <a:buSzPts val="3000"/>
              <a:buNone/>
              <a:defRPr sz="3000">
                <a:solidFill>
                  <a:schemeClr val="dk2"/>
                </a:solidFill>
              </a:defRPr>
            </a:lvl9pPr>
          </a:lstStyle>
          <a:p/>
        </p:txBody>
      </p:sp>
      <p:sp>
        <p:nvSpPr>
          <p:cNvPr id="26" name="Google Shape;26;p5"/>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5"/>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accent1"/>
            </a:gs>
            <a:gs pos="50000">
              <a:schemeClr val="accent1"/>
            </a:gs>
            <a:gs pos="100000">
              <a:schemeClr val="accent2"/>
            </a:gs>
          </a:gsLst>
          <a:lin ang="16200038" scaled="0"/>
        </a:gradFill>
      </p:bgPr>
    </p:bg>
    <p:spTree>
      <p:nvGrpSpPr>
        <p:cNvPr id="28"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6"/>
          <p:cNvSpPr/>
          <p:nvPr/>
        </p:nvSpPr>
        <p:spPr>
          <a:xfrm rot="5400000">
            <a:off x="-303375" y="927405"/>
            <a:ext cx="1416300" cy="8097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
          <p:cNvSpPr txBox="1"/>
          <p:nvPr>
            <p:ph idx="1" type="body"/>
          </p:nvPr>
        </p:nvSpPr>
        <p:spPr>
          <a:xfrm>
            <a:off x="1039050" y="1028325"/>
            <a:ext cx="4742700" cy="3579900"/>
          </a:xfrm>
          <a:prstGeom prst="rect">
            <a:avLst/>
          </a:prstGeom>
          <a:noFill/>
          <a:ln>
            <a:noFill/>
          </a:ln>
        </p:spPr>
        <p:txBody>
          <a:bodyPr anchorCtr="0" anchor="t" bIns="0" lIns="0" spcFirstLastPara="1" rIns="0" wrap="square" tIns="0">
            <a:noAutofit/>
          </a:bodyPr>
          <a:lstStyle>
            <a:lvl1pPr indent="-431800" lvl="0" marL="457200" rtl="0" algn="l">
              <a:lnSpc>
                <a:spcPct val="110000"/>
              </a:lnSpc>
              <a:spcBef>
                <a:spcPts val="600"/>
              </a:spcBef>
              <a:spcAft>
                <a:spcPts val="0"/>
              </a:spcAft>
              <a:buClr>
                <a:schemeClr val="lt1"/>
              </a:buClr>
              <a:buSzPts val="3200"/>
              <a:buChar char="▸"/>
              <a:defRPr sz="3200">
                <a:solidFill>
                  <a:schemeClr val="lt1"/>
                </a:solidFill>
              </a:defRPr>
            </a:lvl1pPr>
            <a:lvl2pPr indent="-431800" lvl="1" marL="914400" rtl="0" algn="l">
              <a:lnSpc>
                <a:spcPct val="110000"/>
              </a:lnSpc>
              <a:spcBef>
                <a:spcPts val="600"/>
              </a:spcBef>
              <a:spcAft>
                <a:spcPts val="0"/>
              </a:spcAft>
              <a:buClr>
                <a:schemeClr val="lt1"/>
              </a:buClr>
              <a:buSzPts val="3200"/>
              <a:buChar char="▹"/>
              <a:defRPr sz="3200">
                <a:solidFill>
                  <a:schemeClr val="lt1"/>
                </a:solidFill>
              </a:defRPr>
            </a:lvl2pPr>
            <a:lvl3pPr indent="-431800" lvl="2" marL="1371600" rtl="0" algn="l">
              <a:lnSpc>
                <a:spcPct val="110000"/>
              </a:lnSpc>
              <a:spcBef>
                <a:spcPts val="600"/>
              </a:spcBef>
              <a:spcAft>
                <a:spcPts val="0"/>
              </a:spcAft>
              <a:buClr>
                <a:schemeClr val="lt1"/>
              </a:buClr>
              <a:buSzPts val="3200"/>
              <a:buChar char="▹"/>
              <a:defRPr sz="3200">
                <a:solidFill>
                  <a:schemeClr val="lt1"/>
                </a:solidFill>
              </a:defRPr>
            </a:lvl3pPr>
            <a:lvl4pPr indent="-431800" lvl="3" marL="1828800" rtl="0" algn="l">
              <a:lnSpc>
                <a:spcPct val="110000"/>
              </a:lnSpc>
              <a:spcBef>
                <a:spcPts val="600"/>
              </a:spcBef>
              <a:spcAft>
                <a:spcPts val="0"/>
              </a:spcAft>
              <a:buClr>
                <a:schemeClr val="lt1"/>
              </a:buClr>
              <a:buSzPts val="3200"/>
              <a:buChar char="▹"/>
              <a:defRPr sz="3200">
                <a:solidFill>
                  <a:schemeClr val="lt1"/>
                </a:solidFill>
              </a:defRPr>
            </a:lvl4pPr>
            <a:lvl5pPr indent="-431800" lvl="4" marL="2286000" rtl="0" algn="l">
              <a:lnSpc>
                <a:spcPct val="110000"/>
              </a:lnSpc>
              <a:spcBef>
                <a:spcPts val="600"/>
              </a:spcBef>
              <a:spcAft>
                <a:spcPts val="0"/>
              </a:spcAft>
              <a:buClr>
                <a:schemeClr val="lt1"/>
              </a:buClr>
              <a:buSzPts val="3200"/>
              <a:buChar char="▹"/>
              <a:defRPr sz="3200">
                <a:solidFill>
                  <a:schemeClr val="lt1"/>
                </a:solidFill>
              </a:defRPr>
            </a:lvl5pPr>
            <a:lvl6pPr indent="-431800" lvl="5" marL="2743200" rtl="0" algn="l">
              <a:lnSpc>
                <a:spcPct val="110000"/>
              </a:lnSpc>
              <a:spcBef>
                <a:spcPts val="600"/>
              </a:spcBef>
              <a:spcAft>
                <a:spcPts val="0"/>
              </a:spcAft>
              <a:buClr>
                <a:schemeClr val="lt1"/>
              </a:buClr>
              <a:buSzPts val="3200"/>
              <a:buChar char="▹"/>
              <a:defRPr sz="3200">
                <a:solidFill>
                  <a:schemeClr val="lt1"/>
                </a:solidFill>
              </a:defRPr>
            </a:lvl6pPr>
            <a:lvl7pPr indent="-431800" lvl="6" marL="3200400" rtl="0" algn="l">
              <a:lnSpc>
                <a:spcPct val="110000"/>
              </a:lnSpc>
              <a:spcBef>
                <a:spcPts val="600"/>
              </a:spcBef>
              <a:spcAft>
                <a:spcPts val="0"/>
              </a:spcAft>
              <a:buClr>
                <a:schemeClr val="lt1"/>
              </a:buClr>
              <a:buSzPts val="3200"/>
              <a:buChar char="▹"/>
              <a:defRPr sz="3200">
                <a:solidFill>
                  <a:schemeClr val="lt1"/>
                </a:solidFill>
              </a:defRPr>
            </a:lvl7pPr>
            <a:lvl8pPr indent="-431800" lvl="7" marL="3657600" rtl="0" algn="l">
              <a:lnSpc>
                <a:spcPct val="110000"/>
              </a:lnSpc>
              <a:spcBef>
                <a:spcPts val="600"/>
              </a:spcBef>
              <a:spcAft>
                <a:spcPts val="0"/>
              </a:spcAft>
              <a:buClr>
                <a:schemeClr val="lt1"/>
              </a:buClr>
              <a:buSzPts val="3200"/>
              <a:buChar char="▹"/>
              <a:defRPr sz="3200">
                <a:solidFill>
                  <a:schemeClr val="lt1"/>
                </a:solidFill>
              </a:defRPr>
            </a:lvl8pPr>
            <a:lvl9pPr indent="-431800" lvl="8" marL="4114800" rtl="0" algn="l">
              <a:lnSpc>
                <a:spcPct val="110000"/>
              </a:lnSpc>
              <a:spcBef>
                <a:spcPts val="600"/>
              </a:spcBef>
              <a:spcAft>
                <a:spcPts val="0"/>
              </a:spcAft>
              <a:buClr>
                <a:schemeClr val="lt1"/>
              </a:buClr>
              <a:buSzPts val="3200"/>
              <a:buChar char="▹"/>
              <a:defRPr sz="3200">
                <a:solidFill>
                  <a:schemeClr val="lt1"/>
                </a:solidFill>
              </a:defRPr>
            </a:lvl9pPr>
          </a:lstStyle>
          <a:p/>
        </p:txBody>
      </p:sp>
      <p:sp>
        <p:nvSpPr>
          <p:cNvPr id="32" name="Google Shape;32;p6"/>
          <p:cNvSpPr txBox="1"/>
          <p:nvPr/>
        </p:nvSpPr>
        <p:spPr>
          <a:xfrm>
            <a:off x="19050" y="933775"/>
            <a:ext cx="531000" cy="653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600"/>
              <a:buFont typeface="Arial"/>
              <a:buNone/>
            </a:pPr>
            <a:r>
              <a:rPr b="1" i="0" lang="pt-PT" sz="8600" u="none" cap="none" strike="noStrike">
                <a:solidFill>
                  <a:schemeClr val="accent2"/>
                </a:solidFill>
                <a:latin typeface="Raleway"/>
                <a:ea typeface="Raleway"/>
                <a:cs typeface="Raleway"/>
                <a:sym typeface="Raleway"/>
              </a:rPr>
              <a:t>“</a:t>
            </a:r>
            <a:endParaRPr b="1" i="0" sz="8600" u="none" cap="none" strike="noStrike">
              <a:solidFill>
                <a:schemeClr val="accent2"/>
              </a:solidFill>
              <a:latin typeface="Raleway"/>
              <a:ea typeface="Raleway"/>
              <a:cs typeface="Raleway"/>
              <a:sym typeface="Raleway"/>
            </a:endParaRPr>
          </a:p>
        </p:txBody>
      </p:sp>
      <p:sp>
        <p:nvSpPr>
          <p:cNvPr id="33" name="Google Shape;33;p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4" name="Shape 34"/>
        <p:cNvGrpSpPr/>
        <p:nvPr/>
      </p:nvGrpSpPr>
      <p:grpSpPr>
        <a:xfrm>
          <a:off x="0" y="0"/>
          <a:ext cx="0" cy="0"/>
          <a:chOff x="0" y="0"/>
          <a:chExt cx="0" cy="0"/>
        </a:xfrm>
      </p:grpSpPr>
      <p:sp>
        <p:nvSpPr>
          <p:cNvPr id="35" name="Google Shape;35;p7"/>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7"/>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7"/>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SzPts val="4800"/>
              <a:buNone/>
              <a:defRPr/>
            </a:lvl1pPr>
            <a:lvl2pPr lvl="1" rtl="0" algn="l">
              <a:lnSpc>
                <a:spcPct val="80000"/>
              </a:lnSpc>
              <a:spcBef>
                <a:spcPts val="0"/>
              </a:spcBef>
              <a:spcAft>
                <a:spcPts val="0"/>
              </a:spcAft>
              <a:buSzPts val="4800"/>
              <a:buNone/>
              <a:defRPr/>
            </a:lvl2pPr>
            <a:lvl3pPr lvl="2" rtl="0" algn="l">
              <a:lnSpc>
                <a:spcPct val="80000"/>
              </a:lnSpc>
              <a:spcBef>
                <a:spcPts val="0"/>
              </a:spcBef>
              <a:spcAft>
                <a:spcPts val="0"/>
              </a:spcAft>
              <a:buSzPts val="4800"/>
              <a:buNone/>
              <a:defRPr/>
            </a:lvl3pPr>
            <a:lvl4pPr lvl="3" rtl="0" algn="l">
              <a:lnSpc>
                <a:spcPct val="80000"/>
              </a:lnSpc>
              <a:spcBef>
                <a:spcPts val="0"/>
              </a:spcBef>
              <a:spcAft>
                <a:spcPts val="0"/>
              </a:spcAft>
              <a:buSzPts val="4800"/>
              <a:buNone/>
              <a:defRPr/>
            </a:lvl4pPr>
            <a:lvl5pPr lvl="4" rtl="0" algn="l">
              <a:lnSpc>
                <a:spcPct val="80000"/>
              </a:lnSpc>
              <a:spcBef>
                <a:spcPts val="0"/>
              </a:spcBef>
              <a:spcAft>
                <a:spcPts val="0"/>
              </a:spcAft>
              <a:buSzPts val="4800"/>
              <a:buNone/>
              <a:defRPr/>
            </a:lvl5pPr>
            <a:lvl6pPr lvl="5" rtl="0" algn="l">
              <a:lnSpc>
                <a:spcPct val="80000"/>
              </a:lnSpc>
              <a:spcBef>
                <a:spcPts val="0"/>
              </a:spcBef>
              <a:spcAft>
                <a:spcPts val="0"/>
              </a:spcAft>
              <a:buSzPts val="4800"/>
              <a:buNone/>
              <a:defRPr/>
            </a:lvl6pPr>
            <a:lvl7pPr lvl="6" rtl="0" algn="l">
              <a:lnSpc>
                <a:spcPct val="80000"/>
              </a:lnSpc>
              <a:spcBef>
                <a:spcPts val="0"/>
              </a:spcBef>
              <a:spcAft>
                <a:spcPts val="0"/>
              </a:spcAft>
              <a:buSzPts val="4800"/>
              <a:buNone/>
              <a:defRPr/>
            </a:lvl7pPr>
            <a:lvl8pPr lvl="7" rtl="0" algn="l">
              <a:lnSpc>
                <a:spcPct val="80000"/>
              </a:lnSpc>
              <a:spcBef>
                <a:spcPts val="0"/>
              </a:spcBef>
              <a:spcAft>
                <a:spcPts val="0"/>
              </a:spcAft>
              <a:buSzPts val="4800"/>
              <a:buNone/>
              <a:defRPr/>
            </a:lvl8pPr>
            <a:lvl9pPr lvl="8" rtl="0" algn="l">
              <a:lnSpc>
                <a:spcPct val="80000"/>
              </a:lnSpc>
              <a:spcBef>
                <a:spcPts val="0"/>
              </a:spcBef>
              <a:spcAft>
                <a:spcPts val="0"/>
              </a:spcAft>
              <a:buSzPts val="4800"/>
              <a:buNone/>
              <a:defRPr/>
            </a:lvl9pPr>
          </a:lstStyle>
          <a:p/>
        </p:txBody>
      </p:sp>
      <p:sp>
        <p:nvSpPr>
          <p:cNvPr id="38" name="Google Shape;38;p7"/>
          <p:cNvSpPr txBox="1"/>
          <p:nvPr>
            <p:ph idx="1" type="body"/>
          </p:nvPr>
        </p:nvSpPr>
        <p:spPr>
          <a:xfrm>
            <a:off x="457200" y="1995750"/>
            <a:ext cx="5640900" cy="26409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SzPts val="1800"/>
              <a:buChar char="▸"/>
              <a:defRPr/>
            </a:lvl1pPr>
            <a:lvl2pPr indent="-342900" lvl="1" marL="914400" rtl="0" algn="l">
              <a:lnSpc>
                <a:spcPct val="110000"/>
              </a:lnSpc>
              <a:spcBef>
                <a:spcPts val="600"/>
              </a:spcBef>
              <a:spcAft>
                <a:spcPts val="0"/>
              </a:spcAft>
              <a:buSzPts val="1800"/>
              <a:buChar char="▹"/>
              <a:defRPr/>
            </a:lvl2pPr>
            <a:lvl3pPr indent="-342900" lvl="2" marL="1371600" rtl="0" algn="l">
              <a:lnSpc>
                <a:spcPct val="110000"/>
              </a:lnSpc>
              <a:spcBef>
                <a:spcPts val="600"/>
              </a:spcBef>
              <a:spcAft>
                <a:spcPts val="0"/>
              </a:spcAft>
              <a:buSzPts val="1800"/>
              <a:buChar char="▹"/>
              <a:defRPr/>
            </a:lvl3pPr>
            <a:lvl4pPr indent="-355600" lvl="3" marL="1828800" rtl="0" algn="l">
              <a:lnSpc>
                <a:spcPct val="110000"/>
              </a:lnSpc>
              <a:spcBef>
                <a:spcPts val="600"/>
              </a:spcBef>
              <a:spcAft>
                <a:spcPts val="0"/>
              </a:spcAft>
              <a:buSzPts val="2000"/>
              <a:buChar char="▹"/>
              <a:defRPr/>
            </a:lvl4pPr>
            <a:lvl5pPr indent="-355600" lvl="4" marL="2286000" rtl="0" algn="l">
              <a:lnSpc>
                <a:spcPct val="110000"/>
              </a:lnSpc>
              <a:spcBef>
                <a:spcPts val="600"/>
              </a:spcBef>
              <a:spcAft>
                <a:spcPts val="0"/>
              </a:spcAft>
              <a:buSzPts val="2000"/>
              <a:buChar char="▹"/>
              <a:defRPr/>
            </a:lvl5pPr>
            <a:lvl6pPr indent="-355600" lvl="5" marL="2743200" rtl="0" algn="l">
              <a:lnSpc>
                <a:spcPct val="110000"/>
              </a:lnSpc>
              <a:spcBef>
                <a:spcPts val="600"/>
              </a:spcBef>
              <a:spcAft>
                <a:spcPts val="0"/>
              </a:spcAft>
              <a:buSzPts val="2000"/>
              <a:buChar char="▹"/>
              <a:defRPr/>
            </a:lvl6pPr>
            <a:lvl7pPr indent="-355600" lvl="6" marL="3200400" rtl="0" algn="l">
              <a:lnSpc>
                <a:spcPct val="110000"/>
              </a:lnSpc>
              <a:spcBef>
                <a:spcPts val="600"/>
              </a:spcBef>
              <a:spcAft>
                <a:spcPts val="0"/>
              </a:spcAft>
              <a:buSzPts val="2000"/>
              <a:buChar char="▹"/>
              <a:defRPr/>
            </a:lvl7pPr>
            <a:lvl8pPr indent="-355600" lvl="7" marL="3657600" rtl="0" algn="l">
              <a:lnSpc>
                <a:spcPct val="110000"/>
              </a:lnSpc>
              <a:spcBef>
                <a:spcPts val="600"/>
              </a:spcBef>
              <a:spcAft>
                <a:spcPts val="0"/>
              </a:spcAft>
              <a:buSzPts val="2000"/>
              <a:buChar char="▹"/>
              <a:defRPr/>
            </a:lvl8pPr>
            <a:lvl9pPr indent="-355600" lvl="8" marL="4114800" rtl="0" algn="l">
              <a:lnSpc>
                <a:spcPct val="110000"/>
              </a:lnSpc>
              <a:spcBef>
                <a:spcPts val="600"/>
              </a:spcBef>
              <a:spcAft>
                <a:spcPts val="0"/>
              </a:spcAft>
              <a:buSzPts val="2000"/>
              <a:buChar char="▹"/>
              <a:defRPr/>
            </a:lvl9pPr>
          </a:lstStyle>
          <a:p/>
        </p:txBody>
      </p:sp>
      <p:sp>
        <p:nvSpPr>
          <p:cNvPr id="39" name="Google Shape;39;p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0" name="Shape 40"/>
        <p:cNvGrpSpPr/>
        <p:nvPr/>
      </p:nvGrpSpPr>
      <p:grpSpPr>
        <a:xfrm>
          <a:off x="0" y="0"/>
          <a:ext cx="0" cy="0"/>
          <a:chOff x="0" y="0"/>
          <a:chExt cx="0" cy="0"/>
        </a:xfrm>
      </p:grpSpPr>
      <p:sp>
        <p:nvSpPr>
          <p:cNvPr id="41" name="Google Shape;41;p8"/>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8"/>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8"/>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SzPts val="4800"/>
              <a:buNone/>
              <a:defRPr/>
            </a:lvl1pPr>
            <a:lvl2pPr lvl="1" rtl="0" algn="l">
              <a:lnSpc>
                <a:spcPct val="80000"/>
              </a:lnSpc>
              <a:spcBef>
                <a:spcPts val="0"/>
              </a:spcBef>
              <a:spcAft>
                <a:spcPts val="0"/>
              </a:spcAft>
              <a:buSzPts val="4800"/>
              <a:buNone/>
              <a:defRPr/>
            </a:lvl2pPr>
            <a:lvl3pPr lvl="2" rtl="0" algn="l">
              <a:lnSpc>
                <a:spcPct val="80000"/>
              </a:lnSpc>
              <a:spcBef>
                <a:spcPts val="0"/>
              </a:spcBef>
              <a:spcAft>
                <a:spcPts val="0"/>
              </a:spcAft>
              <a:buSzPts val="4800"/>
              <a:buNone/>
              <a:defRPr/>
            </a:lvl3pPr>
            <a:lvl4pPr lvl="3" rtl="0" algn="l">
              <a:lnSpc>
                <a:spcPct val="80000"/>
              </a:lnSpc>
              <a:spcBef>
                <a:spcPts val="0"/>
              </a:spcBef>
              <a:spcAft>
                <a:spcPts val="0"/>
              </a:spcAft>
              <a:buSzPts val="4800"/>
              <a:buNone/>
              <a:defRPr/>
            </a:lvl4pPr>
            <a:lvl5pPr lvl="4" rtl="0" algn="l">
              <a:lnSpc>
                <a:spcPct val="80000"/>
              </a:lnSpc>
              <a:spcBef>
                <a:spcPts val="0"/>
              </a:spcBef>
              <a:spcAft>
                <a:spcPts val="0"/>
              </a:spcAft>
              <a:buSzPts val="4800"/>
              <a:buNone/>
              <a:defRPr/>
            </a:lvl5pPr>
            <a:lvl6pPr lvl="5" rtl="0" algn="l">
              <a:lnSpc>
                <a:spcPct val="80000"/>
              </a:lnSpc>
              <a:spcBef>
                <a:spcPts val="0"/>
              </a:spcBef>
              <a:spcAft>
                <a:spcPts val="0"/>
              </a:spcAft>
              <a:buSzPts val="4800"/>
              <a:buNone/>
              <a:defRPr/>
            </a:lvl6pPr>
            <a:lvl7pPr lvl="6" rtl="0" algn="l">
              <a:lnSpc>
                <a:spcPct val="80000"/>
              </a:lnSpc>
              <a:spcBef>
                <a:spcPts val="0"/>
              </a:spcBef>
              <a:spcAft>
                <a:spcPts val="0"/>
              </a:spcAft>
              <a:buSzPts val="4800"/>
              <a:buNone/>
              <a:defRPr/>
            </a:lvl7pPr>
            <a:lvl8pPr lvl="7" rtl="0" algn="l">
              <a:lnSpc>
                <a:spcPct val="80000"/>
              </a:lnSpc>
              <a:spcBef>
                <a:spcPts val="0"/>
              </a:spcBef>
              <a:spcAft>
                <a:spcPts val="0"/>
              </a:spcAft>
              <a:buSzPts val="4800"/>
              <a:buNone/>
              <a:defRPr/>
            </a:lvl8pPr>
            <a:lvl9pPr lvl="8" rtl="0" algn="l">
              <a:lnSpc>
                <a:spcPct val="80000"/>
              </a:lnSpc>
              <a:spcBef>
                <a:spcPts val="0"/>
              </a:spcBef>
              <a:spcAft>
                <a:spcPts val="0"/>
              </a:spcAft>
              <a:buSzPts val="4800"/>
              <a:buNone/>
              <a:defRPr/>
            </a:lvl9pPr>
          </a:lstStyle>
          <a:p/>
        </p:txBody>
      </p:sp>
      <p:sp>
        <p:nvSpPr>
          <p:cNvPr id="44" name="Google Shape;44;p8"/>
          <p:cNvSpPr txBox="1"/>
          <p:nvPr>
            <p:ph idx="1" type="body"/>
          </p:nvPr>
        </p:nvSpPr>
        <p:spPr>
          <a:xfrm>
            <a:off x="457200" y="1995750"/>
            <a:ext cx="2563500" cy="2679000"/>
          </a:xfrm>
          <a:prstGeom prst="rect">
            <a:avLst/>
          </a:prstGeom>
          <a:noFill/>
          <a:ln>
            <a:noFill/>
          </a:ln>
        </p:spPr>
        <p:txBody>
          <a:bodyPr anchorCtr="0" anchor="t" bIns="0" lIns="0" spcFirstLastPara="1" rIns="0" wrap="square" tIns="0">
            <a:noAutofit/>
          </a:bodyPr>
          <a:lstStyle>
            <a:lvl1pPr indent="-330200" lvl="0" marL="457200" rtl="0" algn="l">
              <a:lnSpc>
                <a:spcPct val="110000"/>
              </a:lnSpc>
              <a:spcBef>
                <a:spcPts val="600"/>
              </a:spcBef>
              <a:spcAft>
                <a:spcPts val="0"/>
              </a:spcAft>
              <a:buSzPts val="1600"/>
              <a:buChar char="▸"/>
              <a:defRPr sz="1600"/>
            </a:lvl1pPr>
            <a:lvl2pPr indent="-330200" lvl="1" marL="914400" rtl="0" algn="l">
              <a:lnSpc>
                <a:spcPct val="110000"/>
              </a:lnSpc>
              <a:spcBef>
                <a:spcPts val="600"/>
              </a:spcBef>
              <a:spcAft>
                <a:spcPts val="0"/>
              </a:spcAft>
              <a:buSzPts val="1600"/>
              <a:buChar char="▹"/>
              <a:defRPr sz="1600"/>
            </a:lvl2pPr>
            <a:lvl3pPr indent="-330200" lvl="2" marL="1371600" rtl="0" algn="l">
              <a:lnSpc>
                <a:spcPct val="110000"/>
              </a:lnSpc>
              <a:spcBef>
                <a:spcPts val="600"/>
              </a:spcBef>
              <a:spcAft>
                <a:spcPts val="0"/>
              </a:spcAft>
              <a:buSzPts val="1600"/>
              <a:buChar char="▹"/>
              <a:defRPr sz="1600"/>
            </a:lvl3pPr>
            <a:lvl4pPr indent="-330200" lvl="3" marL="1828800" rtl="0" algn="l">
              <a:lnSpc>
                <a:spcPct val="110000"/>
              </a:lnSpc>
              <a:spcBef>
                <a:spcPts val="600"/>
              </a:spcBef>
              <a:spcAft>
                <a:spcPts val="0"/>
              </a:spcAft>
              <a:buSzPts val="1600"/>
              <a:buChar char="▹"/>
              <a:defRPr sz="1600"/>
            </a:lvl4pPr>
            <a:lvl5pPr indent="-330200" lvl="4" marL="2286000" rtl="0" algn="l">
              <a:lnSpc>
                <a:spcPct val="110000"/>
              </a:lnSpc>
              <a:spcBef>
                <a:spcPts val="600"/>
              </a:spcBef>
              <a:spcAft>
                <a:spcPts val="0"/>
              </a:spcAft>
              <a:buSzPts val="1600"/>
              <a:buChar char="▹"/>
              <a:defRPr sz="1600"/>
            </a:lvl5pPr>
            <a:lvl6pPr indent="-330200" lvl="5" marL="2743200" rtl="0" algn="l">
              <a:lnSpc>
                <a:spcPct val="110000"/>
              </a:lnSpc>
              <a:spcBef>
                <a:spcPts val="600"/>
              </a:spcBef>
              <a:spcAft>
                <a:spcPts val="0"/>
              </a:spcAft>
              <a:buSzPts val="1600"/>
              <a:buChar char="▹"/>
              <a:defRPr sz="1600"/>
            </a:lvl6pPr>
            <a:lvl7pPr indent="-330200" lvl="6" marL="3200400" rtl="0" algn="l">
              <a:lnSpc>
                <a:spcPct val="110000"/>
              </a:lnSpc>
              <a:spcBef>
                <a:spcPts val="600"/>
              </a:spcBef>
              <a:spcAft>
                <a:spcPts val="0"/>
              </a:spcAft>
              <a:buSzPts val="1600"/>
              <a:buChar char="▹"/>
              <a:defRPr sz="1600"/>
            </a:lvl7pPr>
            <a:lvl8pPr indent="-330200" lvl="7" marL="3657600" rtl="0" algn="l">
              <a:lnSpc>
                <a:spcPct val="110000"/>
              </a:lnSpc>
              <a:spcBef>
                <a:spcPts val="600"/>
              </a:spcBef>
              <a:spcAft>
                <a:spcPts val="0"/>
              </a:spcAft>
              <a:buSzPts val="1600"/>
              <a:buChar char="▹"/>
              <a:defRPr sz="1600"/>
            </a:lvl8pPr>
            <a:lvl9pPr indent="-330200" lvl="8" marL="4114800" rtl="0" algn="l">
              <a:lnSpc>
                <a:spcPct val="110000"/>
              </a:lnSpc>
              <a:spcBef>
                <a:spcPts val="600"/>
              </a:spcBef>
              <a:spcAft>
                <a:spcPts val="0"/>
              </a:spcAft>
              <a:buSzPts val="1600"/>
              <a:buChar char="▹"/>
              <a:defRPr sz="1600"/>
            </a:lvl9pPr>
          </a:lstStyle>
          <a:p/>
        </p:txBody>
      </p:sp>
      <p:sp>
        <p:nvSpPr>
          <p:cNvPr id="45" name="Google Shape;45;p8"/>
          <p:cNvSpPr txBox="1"/>
          <p:nvPr>
            <p:ph idx="2" type="body"/>
          </p:nvPr>
        </p:nvSpPr>
        <p:spPr>
          <a:xfrm>
            <a:off x="3290250" y="1995750"/>
            <a:ext cx="2563500" cy="2679000"/>
          </a:xfrm>
          <a:prstGeom prst="rect">
            <a:avLst/>
          </a:prstGeom>
          <a:noFill/>
          <a:ln>
            <a:noFill/>
          </a:ln>
        </p:spPr>
        <p:txBody>
          <a:bodyPr anchorCtr="0" anchor="t" bIns="0" lIns="0" spcFirstLastPara="1" rIns="0" wrap="square" tIns="0">
            <a:noAutofit/>
          </a:bodyPr>
          <a:lstStyle>
            <a:lvl1pPr indent="-330200" lvl="0" marL="457200" rtl="0" algn="l">
              <a:lnSpc>
                <a:spcPct val="110000"/>
              </a:lnSpc>
              <a:spcBef>
                <a:spcPts val="600"/>
              </a:spcBef>
              <a:spcAft>
                <a:spcPts val="0"/>
              </a:spcAft>
              <a:buSzPts val="1600"/>
              <a:buChar char="▸"/>
              <a:defRPr sz="1600"/>
            </a:lvl1pPr>
            <a:lvl2pPr indent="-330200" lvl="1" marL="914400" rtl="0" algn="l">
              <a:lnSpc>
                <a:spcPct val="110000"/>
              </a:lnSpc>
              <a:spcBef>
                <a:spcPts val="600"/>
              </a:spcBef>
              <a:spcAft>
                <a:spcPts val="0"/>
              </a:spcAft>
              <a:buSzPts val="1600"/>
              <a:buChar char="▹"/>
              <a:defRPr sz="1600"/>
            </a:lvl2pPr>
            <a:lvl3pPr indent="-330200" lvl="2" marL="1371600" rtl="0" algn="l">
              <a:lnSpc>
                <a:spcPct val="110000"/>
              </a:lnSpc>
              <a:spcBef>
                <a:spcPts val="600"/>
              </a:spcBef>
              <a:spcAft>
                <a:spcPts val="0"/>
              </a:spcAft>
              <a:buSzPts val="1600"/>
              <a:buChar char="▹"/>
              <a:defRPr sz="1600"/>
            </a:lvl3pPr>
            <a:lvl4pPr indent="-330200" lvl="3" marL="1828800" rtl="0" algn="l">
              <a:lnSpc>
                <a:spcPct val="110000"/>
              </a:lnSpc>
              <a:spcBef>
                <a:spcPts val="600"/>
              </a:spcBef>
              <a:spcAft>
                <a:spcPts val="0"/>
              </a:spcAft>
              <a:buSzPts val="1600"/>
              <a:buChar char="▹"/>
              <a:defRPr sz="1600"/>
            </a:lvl4pPr>
            <a:lvl5pPr indent="-330200" lvl="4" marL="2286000" rtl="0" algn="l">
              <a:lnSpc>
                <a:spcPct val="110000"/>
              </a:lnSpc>
              <a:spcBef>
                <a:spcPts val="600"/>
              </a:spcBef>
              <a:spcAft>
                <a:spcPts val="0"/>
              </a:spcAft>
              <a:buSzPts val="1600"/>
              <a:buChar char="▹"/>
              <a:defRPr sz="1600"/>
            </a:lvl5pPr>
            <a:lvl6pPr indent="-330200" lvl="5" marL="2743200" rtl="0" algn="l">
              <a:lnSpc>
                <a:spcPct val="110000"/>
              </a:lnSpc>
              <a:spcBef>
                <a:spcPts val="600"/>
              </a:spcBef>
              <a:spcAft>
                <a:spcPts val="0"/>
              </a:spcAft>
              <a:buSzPts val="1600"/>
              <a:buChar char="▹"/>
              <a:defRPr sz="1600"/>
            </a:lvl6pPr>
            <a:lvl7pPr indent="-330200" lvl="6" marL="3200400" rtl="0" algn="l">
              <a:lnSpc>
                <a:spcPct val="110000"/>
              </a:lnSpc>
              <a:spcBef>
                <a:spcPts val="600"/>
              </a:spcBef>
              <a:spcAft>
                <a:spcPts val="0"/>
              </a:spcAft>
              <a:buSzPts val="1600"/>
              <a:buChar char="▹"/>
              <a:defRPr sz="1600"/>
            </a:lvl7pPr>
            <a:lvl8pPr indent="-330200" lvl="7" marL="3657600" rtl="0" algn="l">
              <a:lnSpc>
                <a:spcPct val="110000"/>
              </a:lnSpc>
              <a:spcBef>
                <a:spcPts val="600"/>
              </a:spcBef>
              <a:spcAft>
                <a:spcPts val="0"/>
              </a:spcAft>
              <a:buSzPts val="1600"/>
              <a:buChar char="▹"/>
              <a:defRPr sz="1600"/>
            </a:lvl8pPr>
            <a:lvl9pPr indent="-330200" lvl="8" marL="4114800" rtl="0" algn="l">
              <a:lnSpc>
                <a:spcPct val="110000"/>
              </a:lnSpc>
              <a:spcBef>
                <a:spcPts val="600"/>
              </a:spcBef>
              <a:spcAft>
                <a:spcPts val="0"/>
              </a:spcAft>
              <a:buSzPts val="1600"/>
              <a:buChar char="▹"/>
              <a:defRPr sz="1600"/>
            </a:lvl9pPr>
          </a:lstStyle>
          <a:p/>
        </p:txBody>
      </p:sp>
      <p:sp>
        <p:nvSpPr>
          <p:cNvPr id="46" name="Google Shape;46;p8"/>
          <p:cNvSpPr txBox="1"/>
          <p:nvPr>
            <p:ph idx="3" type="body"/>
          </p:nvPr>
        </p:nvSpPr>
        <p:spPr>
          <a:xfrm>
            <a:off x="6123300" y="1995750"/>
            <a:ext cx="2563500" cy="2679000"/>
          </a:xfrm>
          <a:prstGeom prst="rect">
            <a:avLst/>
          </a:prstGeom>
          <a:noFill/>
          <a:ln>
            <a:noFill/>
          </a:ln>
        </p:spPr>
        <p:txBody>
          <a:bodyPr anchorCtr="0" anchor="t" bIns="0" lIns="0" spcFirstLastPara="1" rIns="0" wrap="square" tIns="0">
            <a:noAutofit/>
          </a:bodyPr>
          <a:lstStyle>
            <a:lvl1pPr indent="-330200" lvl="0" marL="457200" rtl="0" algn="l">
              <a:lnSpc>
                <a:spcPct val="110000"/>
              </a:lnSpc>
              <a:spcBef>
                <a:spcPts val="600"/>
              </a:spcBef>
              <a:spcAft>
                <a:spcPts val="0"/>
              </a:spcAft>
              <a:buSzPts val="1600"/>
              <a:buChar char="▸"/>
              <a:defRPr sz="1600"/>
            </a:lvl1pPr>
            <a:lvl2pPr indent="-330200" lvl="1" marL="914400" rtl="0" algn="l">
              <a:lnSpc>
                <a:spcPct val="110000"/>
              </a:lnSpc>
              <a:spcBef>
                <a:spcPts val="600"/>
              </a:spcBef>
              <a:spcAft>
                <a:spcPts val="0"/>
              </a:spcAft>
              <a:buSzPts val="1600"/>
              <a:buChar char="▹"/>
              <a:defRPr sz="1600"/>
            </a:lvl2pPr>
            <a:lvl3pPr indent="-330200" lvl="2" marL="1371600" rtl="0" algn="l">
              <a:lnSpc>
                <a:spcPct val="110000"/>
              </a:lnSpc>
              <a:spcBef>
                <a:spcPts val="600"/>
              </a:spcBef>
              <a:spcAft>
                <a:spcPts val="0"/>
              </a:spcAft>
              <a:buSzPts val="1600"/>
              <a:buChar char="▹"/>
              <a:defRPr sz="1600"/>
            </a:lvl3pPr>
            <a:lvl4pPr indent="-330200" lvl="3" marL="1828800" rtl="0" algn="l">
              <a:lnSpc>
                <a:spcPct val="110000"/>
              </a:lnSpc>
              <a:spcBef>
                <a:spcPts val="600"/>
              </a:spcBef>
              <a:spcAft>
                <a:spcPts val="0"/>
              </a:spcAft>
              <a:buSzPts val="1600"/>
              <a:buChar char="▹"/>
              <a:defRPr sz="1600"/>
            </a:lvl4pPr>
            <a:lvl5pPr indent="-330200" lvl="4" marL="2286000" rtl="0" algn="l">
              <a:lnSpc>
                <a:spcPct val="110000"/>
              </a:lnSpc>
              <a:spcBef>
                <a:spcPts val="600"/>
              </a:spcBef>
              <a:spcAft>
                <a:spcPts val="0"/>
              </a:spcAft>
              <a:buSzPts val="1600"/>
              <a:buChar char="▹"/>
              <a:defRPr sz="1600"/>
            </a:lvl5pPr>
            <a:lvl6pPr indent="-330200" lvl="5" marL="2743200" rtl="0" algn="l">
              <a:lnSpc>
                <a:spcPct val="110000"/>
              </a:lnSpc>
              <a:spcBef>
                <a:spcPts val="600"/>
              </a:spcBef>
              <a:spcAft>
                <a:spcPts val="0"/>
              </a:spcAft>
              <a:buSzPts val="1600"/>
              <a:buChar char="▹"/>
              <a:defRPr sz="1600"/>
            </a:lvl6pPr>
            <a:lvl7pPr indent="-330200" lvl="6" marL="3200400" rtl="0" algn="l">
              <a:lnSpc>
                <a:spcPct val="110000"/>
              </a:lnSpc>
              <a:spcBef>
                <a:spcPts val="600"/>
              </a:spcBef>
              <a:spcAft>
                <a:spcPts val="0"/>
              </a:spcAft>
              <a:buSzPts val="1600"/>
              <a:buChar char="▹"/>
              <a:defRPr sz="1600"/>
            </a:lvl7pPr>
            <a:lvl8pPr indent="-330200" lvl="7" marL="3657600" rtl="0" algn="l">
              <a:lnSpc>
                <a:spcPct val="110000"/>
              </a:lnSpc>
              <a:spcBef>
                <a:spcPts val="600"/>
              </a:spcBef>
              <a:spcAft>
                <a:spcPts val="0"/>
              </a:spcAft>
              <a:buSzPts val="1600"/>
              <a:buChar char="▹"/>
              <a:defRPr sz="1600"/>
            </a:lvl8pPr>
            <a:lvl9pPr indent="-330200" lvl="8" marL="4114800" rtl="0" algn="l">
              <a:lnSpc>
                <a:spcPct val="110000"/>
              </a:lnSpc>
              <a:spcBef>
                <a:spcPts val="600"/>
              </a:spcBef>
              <a:spcAft>
                <a:spcPts val="0"/>
              </a:spcAft>
              <a:buSzPts val="1600"/>
              <a:buChar char="▹"/>
              <a:defRPr sz="1600"/>
            </a:lvl9pPr>
          </a:lstStyle>
          <a:p/>
        </p:txBody>
      </p:sp>
      <p:sp>
        <p:nvSpPr>
          <p:cNvPr id="47" name="Google Shape;47;p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gradFill>
          <a:gsLst>
            <a:gs pos="0">
              <a:schemeClr val="accent1"/>
            </a:gs>
            <a:gs pos="50000">
              <a:schemeClr val="accent1"/>
            </a:gs>
            <a:gs pos="100000">
              <a:schemeClr val="accent2"/>
            </a:gs>
          </a:gsLst>
          <a:lin ang="16200038" scaled="0"/>
        </a:gradFill>
      </p:bgPr>
    </p:bg>
    <p:spTree>
      <p:nvGrpSpPr>
        <p:cNvPr id="48" name="Shape 48"/>
        <p:cNvGrpSpPr/>
        <p:nvPr/>
      </p:nvGrpSpPr>
      <p:grpSpPr>
        <a:xfrm>
          <a:off x="0" y="0"/>
          <a:ext cx="0" cy="0"/>
          <a:chOff x="0" y="0"/>
          <a:chExt cx="0" cy="0"/>
        </a:xfrm>
      </p:grpSpPr>
      <p:sp>
        <p:nvSpPr>
          <p:cNvPr id="49" name="Google Shape;49;p9"/>
          <p:cNvSpPr/>
          <p:nvPr/>
        </p:nvSpPr>
        <p:spPr>
          <a:xfrm flipH="1">
            <a:off x="8686800" y="4674850"/>
            <a:ext cx="468600" cy="468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10"/>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0"/>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0"/>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SzPts val="4800"/>
              <a:buNone/>
              <a:defRPr/>
            </a:lvl1pPr>
            <a:lvl2pPr lvl="1" rtl="0" algn="l">
              <a:lnSpc>
                <a:spcPct val="80000"/>
              </a:lnSpc>
              <a:spcBef>
                <a:spcPts val="0"/>
              </a:spcBef>
              <a:spcAft>
                <a:spcPts val="0"/>
              </a:spcAft>
              <a:buSzPts val="4800"/>
              <a:buNone/>
              <a:defRPr/>
            </a:lvl2pPr>
            <a:lvl3pPr lvl="2" rtl="0" algn="l">
              <a:lnSpc>
                <a:spcPct val="80000"/>
              </a:lnSpc>
              <a:spcBef>
                <a:spcPts val="0"/>
              </a:spcBef>
              <a:spcAft>
                <a:spcPts val="0"/>
              </a:spcAft>
              <a:buSzPts val="4800"/>
              <a:buNone/>
              <a:defRPr/>
            </a:lvl3pPr>
            <a:lvl4pPr lvl="3" rtl="0" algn="l">
              <a:lnSpc>
                <a:spcPct val="80000"/>
              </a:lnSpc>
              <a:spcBef>
                <a:spcPts val="0"/>
              </a:spcBef>
              <a:spcAft>
                <a:spcPts val="0"/>
              </a:spcAft>
              <a:buSzPts val="4800"/>
              <a:buNone/>
              <a:defRPr/>
            </a:lvl4pPr>
            <a:lvl5pPr lvl="4" rtl="0" algn="l">
              <a:lnSpc>
                <a:spcPct val="80000"/>
              </a:lnSpc>
              <a:spcBef>
                <a:spcPts val="0"/>
              </a:spcBef>
              <a:spcAft>
                <a:spcPts val="0"/>
              </a:spcAft>
              <a:buSzPts val="4800"/>
              <a:buNone/>
              <a:defRPr/>
            </a:lvl5pPr>
            <a:lvl6pPr lvl="5" rtl="0" algn="l">
              <a:lnSpc>
                <a:spcPct val="80000"/>
              </a:lnSpc>
              <a:spcBef>
                <a:spcPts val="0"/>
              </a:spcBef>
              <a:spcAft>
                <a:spcPts val="0"/>
              </a:spcAft>
              <a:buSzPts val="4800"/>
              <a:buNone/>
              <a:defRPr/>
            </a:lvl6pPr>
            <a:lvl7pPr lvl="6" rtl="0" algn="l">
              <a:lnSpc>
                <a:spcPct val="80000"/>
              </a:lnSpc>
              <a:spcBef>
                <a:spcPts val="0"/>
              </a:spcBef>
              <a:spcAft>
                <a:spcPts val="0"/>
              </a:spcAft>
              <a:buSzPts val="4800"/>
              <a:buNone/>
              <a:defRPr/>
            </a:lvl7pPr>
            <a:lvl8pPr lvl="7" rtl="0" algn="l">
              <a:lnSpc>
                <a:spcPct val="80000"/>
              </a:lnSpc>
              <a:spcBef>
                <a:spcPts val="0"/>
              </a:spcBef>
              <a:spcAft>
                <a:spcPts val="0"/>
              </a:spcAft>
              <a:buSzPts val="4800"/>
              <a:buNone/>
              <a:defRPr/>
            </a:lvl8pPr>
            <a:lvl9pPr lvl="8" rtl="0" algn="l">
              <a:lnSpc>
                <a:spcPct val="80000"/>
              </a:lnSpc>
              <a:spcBef>
                <a:spcPts val="0"/>
              </a:spcBef>
              <a:spcAft>
                <a:spcPts val="0"/>
              </a:spcAft>
              <a:buSzPts val="4800"/>
              <a:buNone/>
              <a:defRPr/>
            </a:lvl9pPr>
          </a:lstStyle>
          <a:p/>
        </p:txBody>
      </p:sp>
      <p:sp>
        <p:nvSpPr>
          <p:cNvPr id="55" name="Google Shape;55;p1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lt1"/>
            </a:gs>
            <a:gs pos="50000">
              <a:schemeClr val="lt1"/>
            </a:gs>
            <a:gs pos="100000">
              <a:schemeClr val="lt2"/>
            </a:gs>
          </a:gsLst>
          <a:lin ang="16200038"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1pPr>
            <a:lvl2pPr lvl="1"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2pPr>
            <a:lvl3pPr lvl="2"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3pPr>
            <a:lvl4pPr lvl="3"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4pPr>
            <a:lvl5pPr lvl="4"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5pPr>
            <a:lvl6pPr lvl="5"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6pPr>
            <a:lvl7pPr lvl="6"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7pPr>
            <a:lvl8pPr lvl="7"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8pPr>
            <a:lvl9pPr lvl="8"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pt-P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43.png"/><Relationship Id="rId4" Type="http://schemas.openxmlformats.org/officeDocument/2006/relationships/image" Target="../media/image4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2.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3"/>
          <p:cNvSpPr txBox="1"/>
          <p:nvPr>
            <p:ph idx="4294967295" type="ctrTitle"/>
          </p:nvPr>
        </p:nvSpPr>
        <p:spPr>
          <a:xfrm>
            <a:off x="0" y="1032375"/>
            <a:ext cx="9144000" cy="2039100"/>
          </a:xfrm>
          <a:prstGeom prst="rect">
            <a:avLst/>
          </a:prstGeom>
          <a:effectLst>
            <a:outerShdw blurRad="200025" rotWithShape="0" algn="bl" dir="5400000" dist="76200">
              <a:srgbClr val="000000">
                <a:alpha val="31000"/>
              </a:srgbClr>
            </a:outerShdw>
          </a:effectLst>
        </p:spPr>
        <p:txBody>
          <a:bodyPr anchorCtr="0" anchor="ctr" bIns="91425" lIns="91425" spcFirstLastPara="1" rIns="0" wrap="square" tIns="91425">
            <a:noAutofit/>
          </a:bodyPr>
          <a:lstStyle/>
          <a:p>
            <a:pPr indent="0" lvl="0" marL="0" rtl="0" algn="ctr">
              <a:spcBef>
                <a:spcPts val="0"/>
              </a:spcBef>
              <a:spcAft>
                <a:spcPts val="0"/>
              </a:spcAft>
              <a:buNone/>
            </a:pPr>
            <a:r>
              <a:rPr b="1" lang="pt-PT" sz="5100">
                <a:solidFill>
                  <a:srgbClr val="FFFFFF"/>
                </a:solidFill>
                <a:latin typeface="Raleway"/>
                <a:ea typeface="Raleway"/>
                <a:cs typeface="Raleway"/>
                <a:sym typeface="Raleway"/>
              </a:rPr>
              <a:t>Models development</a:t>
            </a:r>
            <a:endParaRPr b="1" sz="5100">
              <a:solidFill>
                <a:srgbClr val="FFFFFF"/>
              </a:solidFill>
              <a:latin typeface="Raleway"/>
              <a:ea typeface="Raleway"/>
              <a:cs typeface="Raleway"/>
              <a:sym typeface="Raleway"/>
            </a:endParaRPr>
          </a:p>
          <a:p>
            <a:pPr indent="0" lvl="0" marL="0" rtl="0" algn="ctr">
              <a:spcBef>
                <a:spcPts val="0"/>
              </a:spcBef>
              <a:spcAft>
                <a:spcPts val="0"/>
              </a:spcAft>
              <a:buNone/>
            </a:pPr>
            <a:r>
              <a:rPr b="1" lang="pt-PT" sz="5100">
                <a:solidFill>
                  <a:srgbClr val="FFFFFF"/>
                </a:solidFill>
                <a:latin typeface="Raleway"/>
                <a:ea typeface="Raleway"/>
                <a:cs typeface="Raleway"/>
                <a:sym typeface="Raleway"/>
              </a:rPr>
              <a:t>for audio evaluation in affective computing</a:t>
            </a:r>
            <a:endParaRPr b="1" sz="5100">
              <a:solidFill>
                <a:srgbClr val="FFFFFF"/>
              </a:solidFill>
              <a:latin typeface="Raleway"/>
              <a:ea typeface="Raleway"/>
              <a:cs typeface="Raleway"/>
              <a:sym typeface="Raleway"/>
            </a:endParaRPr>
          </a:p>
        </p:txBody>
      </p:sp>
      <p:pic>
        <p:nvPicPr>
          <p:cNvPr id="70" name="Google Shape;70;p13"/>
          <p:cNvPicPr preferRelativeResize="0"/>
          <p:nvPr/>
        </p:nvPicPr>
        <p:blipFill>
          <a:blip r:embed="rId3">
            <a:alphaModFix/>
          </a:blip>
          <a:stretch>
            <a:fillRect/>
          </a:stretch>
        </p:blipFill>
        <p:spPr>
          <a:xfrm>
            <a:off x="7839101" y="125675"/>
            <a:ext cx="1208949" cy="906700"/>
          </a:xfrm>
          <a:prstGeom prst="rect">
            <a:avLst/>
          </a:prstGeom>
          <a:noFill/>
          <a:ln>
            <a:noFill/>
          </a:ln>
          <a:effectLst>
            <a:outerShdw blurRad="171450" rotWithShape="0" algn="bl">
              <a:schemeClr val="dk1">
                <a:alpha val="35000"/>
              </a:schemeClr>
            </a:outerShdw>
          </a:effectLst>
        </p:spPr>
      </p:pic>
      <p:pic>
        <p:nvPicPr>
          <p:cNvPr id="71" name="Google Shape;71;p13"/>
          <p:cNvPicPr preferRelativeResize="0"/>
          <p:nvPr/>
        </p:nvPicPr>
        <p:blipFill>
          <a:blip r:embed="rId4">
            <a:alphaModFix/>
          </a:blip>
          <a:stretch>
            <a:fillRect/>
          </a:stretch>
        </p:blipFill>
        <p:spPr>
          <a:xfrm rot="44890">
            <a:off x="978230" y="4516519"/>
            <a:ext cx="680500" cy="474313"/>
          </a:xfrm>
          <a:prstGeom prst="rect">
            <a:avLst/>
          </a:prstGeom>
          <a:noFill/>
          <a:ln>
            <a:noFill/>
          </a:ln>
          <a:effectLst>
            <a:outerShdw blurRad="157163" rotWithShape="0" algn="bl" dir="3000000" dist="38100">
              <a:schemeClr val="dk1">
                <a:alpha val="37000"/>
              </a:schemeClr>
            </a:outerShdw>
          </a:effectLst>
        </p:spPr>
      </p:pic>
      <p:pic>
        <p:nvPicPr>
          <p:cNvPr id="72" name="Google Shape;72;p13"/>
          <p:cNvPicPr preferRelativeResize="0"/>
          <p:nvPr/>
        </p:nvPicPr>
        <p:blipFill rotWithShape="1">
          <a:blip r:embed="rId5">
            <a:alphaModFix/>
          </a:blip>
          <a:srcRect b="2372" l="0" r="0" t="0"/>
          <a:stretch/>
        </p:blipFill>
        <p:spPr>
          <a:xfrm rot="44879">
            <a:off x="181293" y="4182080"/>
            <a:ext cx="747640" cy="796048"/>
          </a:xfrm>
          <a:prstGeom prst="rect">
            <a:avLst/>
          </a:prstGeom>
          <a:noFill/>
          <a:ln>
            <a:noFill/>
          </a:ln>
          <a:effectLst>
            <a:outerShdw blurRad="157163" rotWithShape="0" algn="bl" dir="3000000" dist="38100">
              <a:schemeClr val="dk1">
                <a:alpha val="37000"/>
              </a:schemeClr>
            </a:outerShdw>
          </a:effectLst>
        </p:spPr>
      </p:pic>
      <p:sp>
        <p:nvSpPr>
          <p:cNvPr id="73" name="Google Shape;73;p13"/>
          <p:cNvSpPr txBox="1"/>
          <p:nvPr/>
        </p:nvSpPr>
        <p:spPr>
          <a:xfrm>
            <a:off x="2434800" y="3181550"/>
            <a:ext cx="5700900" cy="12999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25400" rtl="0" algn="r">
              <a:lnSpc>
                <a:spcPct val="95000"/>
              </a:lnSpc>
              <a:spcBef>
                <a:spcPts val="400"/>
              </a:spcBef>
              <a:spcAft>
                <a:spcPts val="0"/>
              </a:spcAft>
              <a:buNone/>
            </a:pPr>
            <a:r>
              <a:rPr lang="pt-PT" sz="1700">
                <a:solidFill>
                  <a:schemeClr val="lt1"/>
                </a:solidFill>
                <a:latin typeface="Barlow Medium"/>
                <a:ea typeface="Barlow Medium"/>
                <a:cs typeface="Barlow Medium"/>
                <a:sym typeface="Barlow Medium"/>
              </a:rPr>
              <a:t>29/06/2023</a:t>
            </a:r>
            <a:endParaRPr sz="1700">
              <a:solidFill>
                <a:schemeClr val="lt1"/>
              </a:solidFill>
              <a:latin typeface="Barlow Medium"/>
              <a:ea typeface="Barlow Medium"/>
              <a:cs typeface="Barlow Medium"/>
              <a:sym typeface="Barlow Medium"/>
            </a:endParaRPr>
          </a:p>
          <a:p>
            <a:pPr indent="0" lvl="0" marL="25400" rtl="0" algn="r">
              <a:lnSpc>
                <a:spcPct val="95000"/>
              </a:lnSpc>
              <a:spcBef>
                <a:spcPts val="400"/>
              </a:spcBef>
              <a:spcAft>
                <a:spcPts val="0"/>
              </a:spcAft>
              <a:buNone/>
            </a:pPr>
            <a:r>
              <a:rPr lang="pt-PT" sz="1700">
                <a:solidFill>
                  <a:schemeClr val="lt1"/>
                </a:solidFill>
                <a:latin typeface="Barlow Medium"/>
                <a:ea typeface="Barlow Medium"/>
                <a:cs typeface="Barlow Medium"/>
                <a:sym typeface="Barlow Medium"/>
              </a:rPr>
              <a:t>Mário Francisco Costa Silva</a:t>
            </a:r>
            <a:endParaRPr sz="1700">
              <a:solidFill>
                <a:schemeClr val="lt1"/>
              </a:solidFill>
              <a:latin typeface="Barlow Medium"/>
              <a:ea typeface="Barlow Medium"/>
              <a:cs typeface="Barlow Medium"/>
              <a:sym typeface="Barlow Medium"/>
            </a:endParaRPr>
          </a:p>
          <a:p>
            <a:pPr indent="0" lvl="0" marL="25400" rtl="0" algn="r">
              <a:lnSpc>
                <a:spcPct val="95000"/>
              </a:lnSpc>
              <a:spcBef>
                <a:spcPts val="400"/>
              </a:spcBef>
              <a:spcAft>
                <a:spcPts val="0"/>
              </a:spcAft>
              <a:buNone/>
            </a:pPr>
            <a:r>
              <a:rPr lang="pt-PT" sz="1500">
                <a:solidFill>
                  <a:schemeClr val="lt1"/>
                </a:solidFill>
                <a:latin typeface="Barlow Medium"/>
                <a:ea typeface="Barlow Medium"/>
                <a:cs typeface="Barlow Medium"/>
                <a:sym typeface="Barlow Medium"/>
              </a:rPr>
              <a:t>Master in Informatics Engineering</a:t>
            </a:r>
            <a:endParaRPr sz="1500">
              <a:solidFill>
                <a:schemeClr val="lt1"/>
              </a:solidFill>
              <a:latin typeface="Barlow Medium"/>
              <a:ea typeface="Barlow Medium"/>
              <a:cs typeface="Barlow Medium"/>
              <a:sym typeface="Barlow Medium"/>
            </a:endParaRPr>
          </a:p>
          <a:p>
            <a:pPr indent="0" lvl="0" marL="25400" rtl="0" algn="r">
              <a:lnSpc>
                <a:spcPct val="95000"/>
              </a:lnSpc>
              <a:spcBef>
                <a:spcPts val="400"/>
              </a:spcBef>
              <a:spcAft>
                <a:spcPts val="0"/>
              </a:spcAft>
              <a:buNone/>
            </a:pPr>
            <a:r>
              <a:rPr lang="pt-PT" sz="1500">
                <a:solidFill>
                  <a:schemeClr val="lt1"/>
                </a:solidFill>
                <a:latin typeface="Barlow Medium"/>
                <a:ea typeface="Barlow Medium"/>
                <a:cs typeface="Barlow Medium"/>
                <a:sym typeface="Barlow Medium"/>
              </a:rPr>
              <a:t>Department of Electronics, Telecommunications and Informatics</a:t>
            </a:r>
            <a:endParaRPr sz="1500">
              <a:solidFill>
                <a:schemeClr val="lt1"/>
              </a:solidFill>
              <a:latin typeface="Barlow Medium"/>
              <a:ea typeface="Barlow Medium"/>
              <a:cs typeface="Barlow Medium"/>
              <a:sym typeface="Barlow Medium"/>
            </a:endParaRPr>
          </a:p>
        </p:txBody>
      </p:sp>
      <p:sp>
        <p:nvSpPr>
          <p:cNvPr id="74" name="Google Shape;74;p13"/>
          <p:cNvSpPr/>
          <p:nvPr/>
        </p:nvSpPr>
        <p:spPr>
          <a:xfrm>
            <a:off x="8476800" y="4663900"/>
            <a:ext cx="667200" cy="479700"/>
          </a:xfrm>
          <a:prstGeom prst="rect">
            <a:avLst/>
          </a:prstGeom>
          <a:solidFill>
            <a:srgbClr val="00B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57" name="Shape 157"/>
        <p:cNvGrpSpPr/>
        <p:nvPr/>
      </p:nvGrpSpPr>
      <p:grpSpPr>
        <a:xfrm>
          <a:off x="0" y="0"/>
          <a:ext cx="0" cy="0"/>
          <a:chOff x="0" y="0"/>
          <a:chExt cx="0" cy="0"/>
        </a:xfrm>
      </p:grpSpPr>
      <p:sp>
        <p:nvSpPr>
          <p:cNvPr id="158" name="Google Shape;158;p22"/>
          <p:cNvSpPr txBox="1"/>
          <p:nvPr>
            <p:ph type="title"/>
          </p:nvPr>
        </p:nvSpPr>
        <p:spPr>
          <a:xfrm>
            <a:off x="457200" y="605600"/>
            <a:ext cx="7584600" cy="6804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a:latin typeface="Barlow SemiBold"/>
                <a:ea typeface="Barlow SemiBold"/>
                <a:cs typeface="Barlow SemiBold"/>
                <a:sym typeface="Barlow SemiBold"/>
              </a:rPr>
              <a:t>Key Takeaways</a:t>
            </a:r>
            <a:endParaRPr>
              <a:latin typeface="Barlow SemiBold"/>
              <a:ea typeface="Barlow SemiBold"/>
              <a:cs typeface="Barlow SemiBold"/>
              <a:sym typeface="Barlow SemiBold"/>
            </a:endParaRPr>
          </a:p>
        </p:txBody>
      </p:sp>
      <p:sp>
        <p:nvSpPr>
          <p:cNvPr id="159" name="Google Shape;159;p22"/>
          <p:cNvSpPr txBox="1"/>
          <p:nvPr/>
        </p:nvSpPr>
        <p:spPr>
          <a:xfrm>
            <a:off x="373275" y="1553900"/>
            <a:ext cx="8055300" cy="2770500"/>
          </a:xfrm>
          <a:prstGeom prst="rect">
            <a:avLst/>
          </a:prstGeom>
          <a:noFill/>
          <a:ln>
            <a:noFill/>
          </a:ln>
        </p:spPr>
        <p:txBody>
          <a:bodyPr anchorCtr="0" anchor="ctr" bIns="91425" lIns="91425" spcFirstLastPara="1" rIns="91425" wrap="square" tIns="91425">
            <a:spAutoFit/>
          </a:bodyPr>
          <a:lstStyle/>
          <a:p>
            <a:pPr indent="-317500" lvl="0" marL="457200" marR="0" rtl="0" algn="just">
              <a:lnSpc>
                <a:spcPct val="110000"/>
              </a:lnSpc>
              <a:spcBef>
                <a:spcPts val="0"/>
              </a:spcBef>
              <a:spcAft>
                <a:spcPts val="0"/>
              </a:spcAft>
              <a:buSzPts val="1400"/>
              <a:buFont typeface="Barlow"/>
              <a:buAutoNum type="romanUcPeriod"/>
            </a:pPr>
            <a:r>
              <a:rPr lang="pt-PT">
                <a:latin typeface="Barlow"/>
                <a:ea typeface="Barlow"/>
                <a:cs typeface="Barlow"/>
                <a:sym typeface="Barlow"/>
              </a:rPr>
              <a:t>Emotion recognition systems face challenges due to the </a:t>
            </a:r>
            <a:r>
              <a:rPr lang="pt-PT">
                <a:latin typeface="Barlow Medium"/>
                <a:ea typeface="Barlow Medium"/>
                <a:cs typeface="Barlow Medium"/>
                <a:sym typeface="Barlow Medium"/>
              </a:rPr>
              <a:t>subjective nature of emotions</a:t>
            </a:r>
            <a:r>
              <a:rPr lang="pt-PT">
                <a:latin typeface="Barlow"/>
                <a:ea typeface="Barlow"/>
                <a:cs typeface="Barlow"/>
                <a:sym typeface="Barlow"/>
              </a:rPr>
              <a:t>, lack of consensus on labeling, and the need for diverse emotional data.</a:t>
            </a:r>
            <a:endParaRPr>
              <a:latin typeface="Barlow"/>
              <a:ea typeface="Barlow"/>
              <a:cs typeface="Barlow"/>
              <a:sym typeface="Barlow"/>
            </a:endParaRPr>
          </a:p>
          <a:p>
            <a:pPr indent="0" lvl="0" marL="0" marR="0" rtl="0" algn="just">
              <a:lnSpc>
                <a:spcPct val="110000"/>
              </a:lnSpc>
              <a:spcBef>
                <a:spcPts val="0"/>
              </a:spcBef>
              <a:spcAft>
                <a:spcPts val="0"/>
              </a:spcAft>
              <a:buNone/>
            </a:pPr>
            <a:r>
              <a:t/>
            </a:r>
            <a:endParaRPr>
              <a:latin typeface="Barlow"/>
              <a:ea typeface="Barlow"/>
              <a:cs typeface="Barlow"/>
              <a:sym typeface="Barlow"/>
            </a:endParaRPr>
          </a:p>
          <a:p>
            <a:pPr indent="-317500" lvl="0" marL="457200" marR="0" rtl="0" algn="just">
              <a:lnSpc>
                <a:spcPct val="110000"/>
              </a:lnSpc>
              <a:spcBef>
                <a:spcPts val="0"/>
              </a:spcBef>
              <a:spcAft>
                <a:spcPts val="0"/>
              </a:spcAft>
              <a:buSzPts val="1400"/>
              <a:buFont typeface="Barlow"/>
              <a:buAutoNum type="romanUcPeriod"/>
            </a:pPr>
            <a:r>
              <a:rPr lang="pt-PT">
                <a:latin typeface="Barlow Medium"/>
                <a:ea typeface="Barlow Medium"/>
                <a:cs typeface="Barlow Medium"/>
                <a:sym typeface="Barlow Medium"/>
              </a:rPr>
              <a:t>Audio feature engineering</a:t>
            </a:r>
            <a:r>
              <a:rPr lang="pt-PT">
                <a:latin typeface="Barlow"/>
                <a:ea typeface="Barlow"/>
                <a:cs typeface="Barlow"/>
                <a:sym typeface="Barlow"/>
              </a:rPr>
              <a:t> is crucial for the traditional feature-based SER, requiring </a:t>
            </a:r>
            <a:r>
              <a:rPr lang="pt-PT">
                <a:latin typeface="Barlow Medium"/>
                <a:ea typeface="Barlow Medium"/>
                <a:cs typeface="Barlow Medium"/>
                <a:sym typeface="Barlow Medium"/>
              </a:rPr>
              <a:t>focus on feature selection</a:t>
            </a:r>
            <a:r>
              <a:rPr lang="pt-PT">
                <a:latin typeface="Barlow"/>
                <a:ea typeface="Barlow"/>
                <a:cs typeface="Barlow"/>
                <a:sym typeface="Barlow"/>
              </a:rPr>
              <a:t> of a wide range of features, including </a:t>
            </a:r>
            <a:r>
              <a:rPr lang="pt-PT">
                <a:latin typeface="Barlow Medium"/>
                <a:ea typeface="Barlow Medium"/>
                <a:cs typeface="Barlow Medium"/>
                <a:sym typeface="Barlow Medium"/>
              </a:rPr>
              <a:t>prosodic, spectral, and voice quality</a:t>
            </a:r>
            <a:r>
              <a:rPr lang="pt-PT">
                <a:latin typeface="Barlow"/>
                <a:ea typeface="Barlow"/>
                <a:cs typeface="Barlow"/>
                <a:sym typeface="Barlow"/>
              </a:rPr>
              <a:t>.</a:t>
            </a:r>
            <a:endParaRPr>
              <a:latin typeface="Barlow"/>
              <a:ea typeface="Barlow"/>
              <a:cs typeface="Barlow"/>
              <a:sym typeface="Barlow"/>
            </a:endParaRPr>
          </a:p>
          <a:p>
            <a:pPr indent="0" lvl="0" marL="0" marR="0" rtl="0" algn="just">
              <a:lnSpc>
                <a:spcPct val="110000"/>
              </a:lnSpc>
              <a:spcBef>
                <a:spcPts val="0"/>
              </a:spcBef>
              <a:spcAft>
                <a:spcPts val="0"/>
              </a:spcAft>
              <a:buNone/>
            </a:pPr>
            <a:r>
              <a:t/>
            </a:r>
            <a:endParaRPr>
              <a:latin typeface="Barlow"/>
              <a:ea typeface="Barlow"/>
              <a:cs typeface="Barlow"/>
              <a:sym typeface="Barlow"/>
            </a:endParaRPr>
          </a:p>
          <a:p>
            <a:pPr indent="-317500" lvl="0" marL="457200" marR="0" rtl="0" algn="just">
              <a:lnSpc>
                <a:spcPct val="110000"/>
              </a:lnSpc>
              <a:spcBef>
                <a:spcPts val="0"/>
              </a:spcBef>
              <a:spcAft>
                <a:spcPts val="0"/>
              </a:spcAft>
              <a:buSzPts val="1400"/>
              <a:buFont typeface="Barlow"/>
              <a:buAutoNum type="romanUcPeriod"/>
            </a:pPr>
            <a:r>
              <a:rPr lang="pt-PT">
                <a:latin typeface="Barlow Medium"/>
                <a:ea typeface="Barlow Medium"/>
                <a:cs typeface="Barlow Medium"/>
                <a:sym typeface="Barlow Medium"/>
              </a:rPr>
              <a:t>Deep Learning models</a:t>
            </a:r>
            <a:r>
              <a:rPr lang="pt-PT">
                <a:latin typeface="Barlow"/>
                <a:ea typeface="Barlow"/>
                <a:cs typeface="Barlow"/>
                <a:sym typeface="Barlow"/>
              </a:rPr>
              <a:t>, such as CNN, RNN, and LSTM, have </a:t>
            </a:r>
            <a:r>
              <a:rPr lang="pt-PT">
                <a:latin typeface="Barlow Medium"/>
                <a:ea typeface="Barlow Medium"/>
                <a:cs typeface="Barlow Medium"/>
                <a:sym typeface="Barlow Medium"/>
              </a:rPr>
              <a:t>outperformed</a:t>
            </a:r>
            <a:r>
              <a:rPr lang="pt-PT">
                <a:latin typeface="Barlow"/>
                <a:ea typeface="Barlow"/>
                <a:cs typeface="Barlow"/>
                <a:sym typeface="Barlow"/>
              </a:rPr>
              <a:t> the </a:t>
            </a:r>
            <a:r>
              <a:rPr lang="pt-PT">
                <a:latin typeface="Barlow Medium"/>
                <a:ea typeface="Barlow Medium"/>
                <a:cs typeface="Barlow Medium"/>
                <a:sym typeface="Barlow Medium"/>
              </a:rPr>
              <a:t>traditional approach</a:t>
            </a:r>
            <a:r>
              <a:rPr lang="pt-PT">
                <a:latin typeface="Barlow"/>
                <a:ea typeface="Barlow"/>
                <a:cs typeface="Barlow"/>
                <a:sym typeface="Barlow"/>
              </a:rPr>
              <a:t>, using </a:t>
            </a:r>
            <a:r>
              <a:rPr lang="pt-PT">
                <a:latin typeface="Barlow Medium"/>
                <a:ea typeface="Barlow Medium"/>
                <a:cs typeface="Barlow Medium"/>
                <a:sym typeface="Barlow Medium"/>
              </a:rPr>
              <a:t>Mel spectrogram</a:t>
            </a:r>
            <a:r>
              <a:rPr lang="pt-PT">
                <a:latin typeface="Barlow"/>
                <a:ea typeface="Barlow"/>
                <a:cs typeface="Barlow"/>
                <a:sym typeface="Barlow"/>
              </a:rPr>
              <a:t> as input.</a:t>
            </a:r>
            <a:endParaRPr>
              <a:latin typeface="Barlow"/>
              <a:ea typeface="Barlow"/>
              <a:cs typeface="Barlow"/>
              <a:sym typeface="Barlow"/>
            </a:endParaRPr>
          </a:p>
          <a:p>
            <a:pPr indent="0" lvl="0" marL="0" marR="0" rtl="0" algn="just">
              <a:lnSpc>
                <a:spcPct val="110000"/>
              </a:lnSpc>
              <a:spcBef>
                <a:spcPts val="0"/>
              </a:spcBef>
              <a:spcAft>
                <a:spcPts val="0"/>
              </a:spcAft>
              <a:buNone/>
            </a:pPr>
            <a:r>
              <a:t/>
            </a:r>
            <a:endParaRPr>
              <a:latin typeface="Barlow"/>
              <a:ea typeface="Barlow"/>
              <a:cs typeface="Barlow"/>
              <a:sym typeface="Barlow"/>
            </a:endParaRPr>
          </a:p>
          <a:p>
            <a:pPr indent="-317500" lvl="0" marL="457200" marR="0" rtl="0" algn="just">
              <a:lnSpc>
                <a:spcPct val="110000"/>
              </a:lnSpc>
              <a:spcBef>
                <a:spcPts val="0"/>
              </a:spcBef>
              <a:spcAft>
                <a:spcPts val="0"/>
              </a:spcAft>
              <a:buSzPts val="1400"/>
              <a:buFont typeface="Barlow"/>
              <a:buAutoNum type="romanUcPeriod"/>
            </a:pPr>
            <a:r>
              <a:rPr lang="pt-PT">
                <a:latin typeface="Barlow"/>
                <a:ea typeface="Barlow"/>
                <a:cs typeface="Barlow"/>
                <a:sym typeface="Barlow"/>
              </a:rPr>
              <a:t>Affective computing has shifted towards leveraging </a:t>
            </a:r>
            <a:r>
              <a:rPr lang="pt-PT">
                <a:latin typeface="Barlow Medium"/>
                <a:ea typeface="Barlow Medium"/>
                <a:cs typeface="Barlow Medium"/>
                <a:sym typeface="Barlow Medium"/>
              </a:rPr>
              <a:t>multimodal</a:t>
            </a:r>
            <a:r>
              <a:rPr lang="pt-PT">
                <a:latin typeface="Barlow"/>
                <a:ea typeface="Barlow"/>
                <a:cs typeface="Barlow"/>
                <a:sym typeface="Barlow"/>
              </a:rPr>
              <a:t> information, beyond facial cues, leading to improved emotion recognition accuracy in current market solutions.</a:t>
            </a:r>
            <a:endParaRPr>
              <a:latin typeface="Barlow"/>
              <a:ea typeface="Barlow"/>
              <a:cs typeface="Barlow"/>
              <a:sym typeface="Barlow"/>
            </a:endParaRPr>
          </a:p>
        </p:txBody>
      </p:sp>
      <p:sp>
        <p:nvSpPr>
          <p:cNvPr id="160" name="Google Shape;160;p2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23"/>
          <p:cNvSpPr txBox="1"/>
          <p:nvPr>
            <p:ph type="title"/>
          </p:nvPr>
        </p:nvSpPr>
        <p:spPr>
          <a:xfrm>
            <a:off x="457200" y="605600"/>
            <a:ext cx="8648700" cy="5760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a:latin typeface="Barlow SemiBold"/>
                <a:ea typeface="Barlow SemiBold"/>
                <a:cs typeface="Barlow SemiBold"/>
                <a:sym typeface="Barlow SemiBold"/>
              </a:rPr>
              <a:t>Ethical Considerations</a:t>
            </a:r>
            <a:endParaRPr>
              <a:latin typeface="Barlow SemiBold"/>
              <a:ea typeface="Barlow SemiBold"/>
              <a:cs typeface="Barlow SemiBold"/>
              <a:sym typeface="Barlow SemiBold"/>
            </a:endParaRPr>
          </a:p>
        </p:txBody>
      </p:sp>
      <p:graphicFrame>
        <p:nvGraphicFramePr>
          <p:cNvPr id="166" name="Google Shape;166;p23"/>
          <p:cNvGraphicFramePr/>
          <p:nvPr/>
        </p:nvGraphicFramePr>
        <p:xfrm>
          <a:off x="418663" y="1570525"/>
          <a:ext cx="3000000" cy="3000000"/>
        </p:xfrm>
        <a:graphic>
          <a:graphicData uri="http://schemas.openxmlformats.org/drawingml/2006/table">
            <a:tbl>
              <a:tblPr>
                <a:noFill/>
                <a:tableStyleId>{93E8A7E2-8228-4080-8068-4EC3486B0DF1}</a:tableStyleId>
              </a:tblPr>
              <a:tblGrid>
                <a:gridCol w="4134525"/>
                <a:gridCol w="4172125"/>
              </a:tblGrid>
              <a:tr h="371500">
                <a:tc>
                  <a:txBody>
                    <a:bodyPr/>
                    <a:lstStyle/>
                    <a:p>
                      <a:pPr indent="0" lvl="0" marL="0" marR="0" rtl="0" algn="ctr">
                        <a:lnSpc>
                          <a:spcPct val="100000"/>
                        </a:lnSpc>
                        <a:spcBef>
                          <a:spcPts val="0"/>
                        </a:spcBef>
                        <a:spcAft>
                          <a:spcPts val="0"/>
                        </a:spcAft>
                        <a:buNone/>
                      </a:pPr>
                      <a:r>
                        <a:rPr b="1" lang="pt-PT" sz="1300">
                          <a:latin typeface="Barlow"/>
                          <a:ea typeface="Barlow"/>
                          <a:cs typeface="Barlow"/>
                          <a:sym typeface="Barlow"/>
                        </a:rPr>
                        <a:t>CONCERN</a:t>
                      </a:r>
                      <a:endParaRPr b="1" sz="1300">
                        <a:latin typeface="Barlow"/>
                        <a:ea typeface="Barlow"/>
                        <a:cs typeface="Barlow"/>
                        <a:sym typeface="Barlow"/>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pt-PT" sz="1300">
                          <a:latin typeface="Barlow"/>
                          <a:ea typeface="Barlow"/>
                          <a:cs typeface="Barlow"/>
                          <a:sym typeface="Barlow"/>
                        </a:rPr>
                        <a:t>PROCEDURES</a:t>
                      </a:r>
                      <a:endParaRPr b="1" sz="1300">
                        <a:latin typeface="Barlow"/>
                        <a:ea typeface="Barlow"/>
                        <a:cs typeface="Barlow"/>
                        <a:sym typeface="Barlow"/>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713325">
                <a:tc>
                  <a:txBody>
                    <a:bodyPr/>
                    <a:lstStyle/>
                    <a:p>
                      <a:pPr indent="0" lvl="0" marL="0" marR="0" rtl="0" algn="l">
                        <a:lnSpc>
                          <a:spcPct val="100000"/>
                        </a:lnSpc>
                        <a:spcBef>
                          <a:spcPts val="0"/>
                        </a:spcBef>
                        <a:spcAft>
                          <a:spcPts val="0"/>
                        </a:spcAft>
                        <a:buNone/>
                      </a:pPr>
                      <a:r>
                        <a:rPr lang="pt-PT" sz="1200">
                          <a:latin typeface="Barlow"/>
                          <a:ea typeface="Barlow"/>
                          <a:cs typeface="Barlow"/>
                          <a:sym typeface="Barlow"/>
                        </a:rPr>
                        <a:t>System may not be accurate in recognizing emotions for people with certain characteristics (age, gender, accents, speech disabilities, races, etc.).</a:t>
                      </a:r>
                      <a:endParaRPr sz="1200">
                        <a:latin typeface="Barlow"/>
                        <a:ea typeface="Barlow"/>
                        <a:cs typeface="Barlow"/>
                        <a:sym typeface="Barlow"/>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pt-PT" sz="1200">
                          <a:latin typeface="Barlow"/>
                          <a:ea typeface="Barlow"/>
                          <a:cs typeface="Barlow"/>
                          <a:sym typeface="Barlow"/>
                        </a:rPr>
                        <a:t>It was </a:t>
                      </a:r>
                      <a:r>
                        <a:rPr lang="pt-PT" sz="1200">
                          <a:latin typeface="Barlow SemiBold"/>
                          <a:ea typeface="Barlow SemiBold"/>
                          <a:cs typeface="Barlow SemiBold"/>
                          <a:sym typeface="Barlow SemiBold"/>
                        </a:rPr>
                        <a:t>addressed and quantified potential biases</a:t>
                      </a:r>
                      <a:r>
                        <a:rPr lang="pt-PT" sz="1200">
                          <a:latin typeface="Barlow"/>
                          <a:ea typeface="Barlow"/>
                          <a:cs typeface="Barlow"/>
                          <a:sym typeface="Barlow"/>
                        </a:rPr>
                        <a:t> present in our proposed models.</a:t>
                      </a:r>
                      <a:endParaRPr sz="1200">
                        <a:latin typeface="Barlow"/>
                        <a:ea typeface="Barlow"/>
                        <a:cs typeface="Barlow"/>
                        <a:sym typeface="Barlow"/>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35000">
                <a:tc>
                  <a:txBody>
                    <a:bodyPr/>
                    <a:lstStyle/>
                    <a:p>
                      <a:pPr indent="0" lvl="0" marL="0" marR="0" rtl="0" algn="l">
                        <a:lnSpc>
                          <a:spcPct val="100000"/>
                        </a:lnSpc>
                        <a:spcBef>
                          <a:spcPts val="0"/>
                        </a:spcBef>
                        <a:spcAft>
                          <a:spcPts val="0"/>
                        </a:spcAft>
                        <a:buNone/>
                      </a:pPr>
                      <a:r>
                        <a:rPr lang="pt-PT" sz="1200">
                          <a:latin typeface="Barlow"/>
                          <a:ea typeface="Barlow"/>
                          <a:cs typeface="Barlow"/>
                          <a:sym typeface="Barlow"/>
                        </a:rPr>
                        <a:t>System </a:t>
                      </a:r>
                      <a:r>
                        <a:rPr lang="pt-PT" sz="1200">
                          <a:latin typeface="Barlow"/>
                          <a:ea typeface="Barlow"/>
                          <a:cs typeface="Barlow"/>
                          <a:sym typeface="Barlow"/>
                        </a:rPr>
                        <a:t>may be used to monitor or control participants without their consent. </a:t>
                      </a:r>
                      <a:endParaRPr sz="1200">
                        <a:latin typeface="Barlow"/>
                        <a:ea typeface="Barlow"/>
                        <a:cs typeface="Barlow"/>
                        <a:sym typeface="Barlow"/>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pt-PT" sz="1200">
                          <a:latin typeface="Barlow"/>
                          <a:ea typeface="Barlow"/>
                          <a:cs typeface="Barlow"/>
                          <a:sym typeface="Barlow"/>
                        </a:rPr>
                        <a:t>Our models require </a:t>
                      </a:r>
                      <a:r>
                        <a:rPr lang="pt-PT" sz="1200">
                          <a:latin typeface="Barlow SemiBold"/>
                          <a:ea typeface="Barlow SemiBold"/>
                          <a:cs typeface="Barlow SemiBold"/>
                          <a:sym typeface="Barlow SemiBold"/>
                        </a:rPr>
                        <a:t>participants consent</a:t>
                      </a:r>
                      <a:r>
                        <a:rPr lang="pt-PT" sz="1200">
                          <a:latin typeface="Barlow"/>
                          <a:ea typeface="Barlow"/>
                          <a:cs typeface="Barlow"/>
                          <a:sym typeface="Barlow"/>
                        </a:rPr>
                        <a:t> to submit their data for emotional evaluation purposes.</a:t>
                      </a:r>
                      <a:endParaRPr sz="1200">
                        <a:latin typeface="Barlow"/>
                        <a:ea typeface="Barlow"/>
                        <a:cs typeface="Barlow"/>
                        <a:sym typeface="Barlow"/>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713325">
                <a:tc>
                  <a:txBody>
                    <a:bodyPr/>
                    <a:lstStyle/>
                    <a:p>
                      <a:pPr indent="0" lvl="0" marL="0" marR="0" rtl="0" algn="l">
                        <a:lnSpc>
                          <a:spcPct val="100000"/>
                        </a:lnSpc>
                        <a:spcBef>
                          <a:spcPts val="0"/>
                        </a:spcBef>
                        <a:spcAft>
                          <a:spcPts val="0"/>
                        </a:spcAft>
                        <a:buNone/>
                      </a:pPr>
                      <a:r>
                        <a:rPr lang="pt-PT" sz="1200">
                          <a:latin typeface="Barlow"/>
                          <a:ea typeface="Barlow"/>
                          <a:cs typeface="Barlow"/>
                          <a:sym typeface="Barlow"/>
                        </a:rPr>
                        <a:t>P</a:t>
                      </a:r>
                      <a:r>
                        <a:rPr lang="pt-PT" sz="1200">
                          <a:latin typeface="Barlow"/>
                          <a:ea typeface="Barlow"/>
                          <a:cs typeface="Barlow"/>
                          <a:sym typeface="Barlow"/>
                        </a:rPr>
                        <a:t>ersonal data collected being vulnerable to hacks or used for unintended purposes.</a:t>
                      </a:r>
                      <a:endParaRPr sz="1200">
                        <a:latin typeface="Barlow"/>
                        <a:ea typeface="Barlow"/>
                        <a:cs typeface="Barlow"/>
                        <a:sym typeface="Barlow"/>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pt-PT" sz="1200">
                          <a:latin typeface="Barlow"/>
                          <a:ea typeface="Barlow"/>
                          <a:cs typeface="Barlow"/>
                          <a:sym typeface="Barlow"/>
                        </a:rPr>
                        <a:t>The SER </a:t>
                      </a:r>
                      <a:r>
                        <a:rPr lang="pt-PT" sz="1200">
                          <a:latin typeface="Barlow"/>
                          <a:ea typeface="Barlow"/>
                          <a:cs typeface="Barlow"/>
                          <a:sym typeface="Barlow"/>
                        </a:rPr>
                        <a:t>pipelines only utilize the participant’s streaming data for the models input. They </a:t>
                      </a:r>
                      <a:r>
                        <a:rPr lang="pt-PT" sz="1200">
                          <a:latin typeface="Barlow SemiBold"/>
                          <a:ea typeface="Barlow SemiBold"/>
                          <a:cs typeface="Barlow SemiBold"/>
                          <a:sym typeface="Barlow SemiBold"/>
                        </a:rPr>
                        <a:t>do not store or use sensitive data</a:t>
                      </a:r>
                      <a:r>
                        <a:rPr lang="pt-PT" sz="1200">
                          <a:latin typeface="Barlow"/>
                          <a:ea typeface="Barlow"/>
                          <a:cs typeface="Barlow"/>
                          <a:sym typeface="Barlow"/>
                        </a:rPr>
                        <a:t> for any other purposes than emotional analysis.</a:t>
                      </a:r>
                      <a:endParaRPr sz="1200">
                        <a:latin typeface="Barlow"/>
                        <a:ea typeface="Barlow"/>
                        <a:cs typeface="Barlow"/>
                        <a:sym typeface="Barlow"/>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35000">
                <a:tc>
                  <a:txBody>
                    <a:bodyPr/>
                    <a:lstStyle/>
                    <a:p>
                      <a:pPr indent="0" lvl="0" marL="0" marR="0" rtl="0" algn="l">
                        <a:lnSpc>
                          <a:spcPct val="100000"/>
                        </a:lnSpc>
                        <a:spcBef>
                          <a:spcPts val="1000"/>
                        </a:spcBef>
                        <a:spcAft>
                          <a:spcPts val="0"/>
                        </a:spcAft>
                        <a:buNone/>
                      </a:pPr>
                      <a:r>
                        <a:rPr lang="pt-PT" sz="1200">
                          <a:latin typeface="Barlow"/>
                          <a:ea typeface="Barlow"/>
                          <a:cs typeface="Barlow"/>
                          <a:sym typeface="Barlow"/>
                        </a:rPr>
                        <a:t>R</a:t>
                      </a:r>
                      <a:r>
                        <a:rPr lang="pt-PT" sz="1200">
                          <a:latin typeface="Barlow"/>
                          <a:ea typeface="Barlow"/>
                          <a:cs typeface="Barlow"/>
                          <a:sym typeface="Barlow"/>
                        </a:rPr>
                        <a:t>evealing or identifying confidential data such as personal, financial, or business information.</a:t>
                      </a:r>
                      <a:endParaRPr sz="1200">
                        <a:latin typeface="Barlow"/>
                        <a:ea typeface="Barlow"/>
                        <a:cs typeface="Barlow"/>
                        <a:sym typeface="Barlow"/>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pt-PT" sz="1200">
                          <a:latin typeface="Barlow"/>
                          <a:ea typeface="Barlow"/>
                          <a:cs typeface="Barlow"/>
                          <a:sym typeface="Barlow"/>
                        </a:rPr>
                        <a:t>The models </a:t>
                      </a:r>
                      <a:r>
                        <a:rPr lang="pt-PT" sz="1200">
                          <a:latin typeface="Barlow SemiBold"/>
                          <a:ea typeface="Barlow SemiBold"/>
                          <a:cs typeface="Barlow SemiBold"/>
                          <a:sym typeface="Barlow SemiBold"/>
                        </a:rPr>
                        <a:t>do</a:t>
                      </a:r>
                      <a:r>
                        <a:rPr lang="pt-PT" sz="1200">
                          <a:latin typeface="Barlow"/>
                          <a:ea typeface="Barlow"/>
                          <a:cs typeface="Barlow"/>
                          <a:sym typeface="Barlow"/>
                        </a:rPr>
                        <a:t> </a:t>
                      </a:r>
                      <a:r>
                        <a:rPr lang="pt-PT" sz="1200">
                          <a:latin typeface="Barlow SemiBold"/>
                          <a:ea typeface="Barlow SemiBold"/>
                          <a:cs typeface="Barlow SemiBold"/>
                          <a:sym typeface="Barlow SemiBold"/>
                        </a:rPr>
                        <a:t>not include speech transcriptions</a:t>
                      </a:r>
                      <a:r>
                        <a:rPr lang="pt-PT" sz="1200">
                          <a:latin typeface="Barlow"/>
                          <a:ea typeface="Barlow"/>
                          <a:cs typeface="Barlow"/>
                          <a:sym typeface="Barlow"/>
                        </a:rPr>
                        <a:t>, and therefore, do not capture the actual words spoken.</a:t>
                      </a:r>
                      <a:endParaRPr sz="1200">
                        <a:latin typeface="Barlow"/>
                        <a:ea typeface="Barlow"/>
                        <a:cs typeface="Barlow"/>
                        <a:sym typeface="Barlow"/>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167" name="Google Shape;167;p2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solidFill>
                  <a:schemeClr val="accent2"/>
                </a:solidFill>
              </a:rPr>
              <a:t>‹#›</a:t>
            </a:fld>
            <a:endParaRPr>
              <a:solidFill>
                <a:schemeClr val="accent2"/>
              </a:solidFill>
            </a:endParaRPr>
          </a:p>
        </p:txBody>
      </p:sp>
      <p:sp>
        <p:nvSpPr>
          <p:cNvPr id="173" name="Google Shape;173;p24"/>
          <p:cNvSpPr txBox="1"/>
          <p:nvPr>
            <p:ph idx="4294967295" type="title"/>
          </p:nvPr>
        </p:nvSpPr>
        <p:spPr>
          <a:xfrm>
            <a:off x="532950" y="1896000"/>
            <a:ext cx="8078100" cy="1351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pt-PT" sz="5100">
                <a:solidFill>
                  <a:schemeClr val="lt1"/>
                </a:solidFill>
              </a:rPr>
              <a:t>Speech Emotion Recognition Development</a:t>
            </a:r>
            <a:endParaRPr sz="51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 name="Shape 177"/>
        <p:cNvGrpSpPr/>
        <p:nvPr/>
      </p:nvGrpSpPr>
      <p:grpSpPr>
        <a:xfrm>
          <a:off x="0" y="0"/>
          <a:ext cx="0" cy="0"/>
          <a:chOff x="0" y="0"/>
          <a:chExt cx="0" cy="0"/>
        </a:xfrm>
      </p:grpSpPr>
      <p:sp>
        <p:nvSpPr>
          <p:cNvPr id="178" name="Google Shape;178;p25"/>
          <p:cNvSpPr txBox="1"/>
          <p:nvPr>
            <p:ph type="title"/>
          </p:nvPr>
        </p:nvSpPr>
        <p:spPr>
          <a:xfrm>
            <a:off x="457200" y="605600"/>
            <a:ext cx="8494800" cy="6342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a:latin typeface="Barlow SemiBold"/>
                <a:ea typeface="Barlow SemiBold"/>
                <a:cs typeface="Barlow SemiBold"/>
                <a:sym typeface="Barlow SemiBold"/>
              </a:rPr>
              <a:t>SER Development </a:t>
            </a:r>
            <a:r>
              <a:rPr lang="pt-PT">
                <a:latin typeface="Barlow SemiBold"/>
                <a:ea typeface="Barlow SemiBold"/>
                <a:cs typeface="Barlow SemiBold"/>
                <a:sym typeface="Barlow SemiBold"/>
              </a:rPr>
              <a:t>Methodology</a:t>
            </a:r>
            <a:endParaRPr>
              <a:latin typeface="Barlow SemiBold"/>
              <a:ea typeface="Barlow SemiBold"/>
              <a:cs typeface="Barlow SemiBold"/>
              <a:sym typeface="Barlow SemiBold"/>
            </a:endParaRPr>
          </a:p>
        </p:txBody>
      </p:sp>
      <p:sp>
        <p:nvSpPr>
          <p:cNvPr id="179" name="Google Shape;179;p25"/>
          <p:cNvSpPr txBox="1"/>
          <p:nvPr>
            <p:ph idx="12" type="sldNum"/>
          </p:nvPr>
        </p:nvSpPr>
        <p:spPr>
          <a:xfrm>
            <a:off x="8687099" y="4706402"/>
            <a:ext cx="456900" cy="4371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
        <p:nvSpPr>
          <p:cNvPr id="180" name="Google Shape;180;p25"/>
          <p:cNvSpPr/>
          <p:nvPr/>
        </p:nvSpPr>
        <p:spPr>
          <a:xfrm rot="-1024216">
            <a:off x="7289540" y="3055999"/>
            <a:ext cx="1206973" cy="6478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Barlow"/>
              <a:ea typeface="Barlow"/>
              <a:cs typeface="Barlow"/>
              <a:sym typeface="Barlow"/>
            </a:endParaRPr>
          </a:p>
        </p:txBody>
      </p:sp>
      <p:sp>
        <p:nvSpPr>
          <p:cNvPr id="181" name="Google Shape;181;p25"/>
          <p:cNvSpPr/>
          <p:nvPr/>
        </p:nvSpPr>
        <p:spPr>
          <a:xfrm flipH="1" rot="1024216">
            <a:off x="6176703" y="3055999"/>
            <a:ext cx="1206973" cy="6478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Barlow"/>
              <a:ea typeface="Barlow"/>
              <a:cs typeface="Barlow"/>
              <a:sym typeface="Barlow"/>
            </a:endParaRPr>
          </a:p>
        </p:txBody>
      </p:sp>
      <p:sp>
        <p:nvSpPr>
          <p:cNvPr id="182" name="Google Shape;182;p25"/>
          <p:cNvSpPr/>
          <p:nvPr/>
        </p:nvSpPr>
        <p:spPr>
          <a:xfrm rot="-1024216">
            <a:off x="5070426" y="3055999"/>
            <a:ext cx="1206973" cy="6478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Barlow"/>
              <a:ea typeface="Barlow"/>
              <a:cs typeface="Barlow"/>
              <a:sym typeface="Barlow"/>
            </a:endParaRPr>
          </a:p>
        </p:txBody>
      </p:sp>
      <p:sp>
        <p:nvSpPr>
          <p:cNvPr id="183" name="Google Shape;183;p25"/>
          <p:cNvSpPr/>
          <p:nvPr/>
        </p:nvSpPr>
        <p:spPr>
          <a:xfrm flipH="1" rot="1024216">
            <a:off x="3960789" y="3055999"/>
            <a:ext cx="1206973" cy="6478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Barlow"/>
              <a:ea typeface="Barlow"/>
              <a:cs typeface="Barlow"/>
              <a:sym typeface="Barlow"/>
            </a:endParaRPr>
          </a:p>
        </p:txBody>
      </p:sp>
      <p:sp>
        <p:nvSpPr>
          <p:cNvPr id="184" name="Google Shape;184;p25"/>
          <p:cNvSpPr/>
          <p:nvPr/>
        </p:nvSpPr>
        <p:spPr>
          <a:xfrm rot="-1024216">
            <a:off x="2858957" y="3055999"/>
            <a:ext cx="1206973" cy="6478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Barlow"/>
              <a:ea typeface="Barlow"/>
              <a:cs typeface="Barlow"/>
              <a:sym typeface="Barlow"/>
            </a:endParaRPr>
          </a:p>
        </p:txBody>
      </p:sp>
      <p:sp>
        <p:nvSpPr>
          <p:cNvPr id="185" name="Google Shape;185;p25"/>
          <p:cNvSpPr/>
          <p:nvPr/>
        </p:nvSpPr>
        <p:spPr>
          <a:xfrm flipH="1" rot="1024216">
            <a:off x="1749308" y="3055999"/>
            <a:ext cx="1206973" cy="6478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Barlow"/>
              <a:ea typeface="Barlow"/>
              <a:cs typeface="Barlow"/>
              <a:sym typeface="Barlow"/>
            </a:endParaRPr>
          </a:p>
        </p:txBody>
      </p:sp>
      <p:sp>
        <p:nvSpPr>
          <p:cNvPr id="186" name="Google Shape;186;p25"/>
          <p:cNvSpPr/>
          <p:nvPr/>
        </p:nvSpPr>
        <p:spPr>
          <a:xfrm rot="-1024216">
            <a:off x="647476" y="3055999"/>
            <a:ext cx="1206973" cy="64781"/>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Barlow"/>
              <a:ea typeface="Barlow"/>
              <a:cs typeface="Barlow"/>
              <a:sym typeface="Barlow"/>
            </a:endParaRPr>
          </a:p>
        </p:txBody>
      </p:sp>
      <p:sp>
        <p:nvSpPr>
          <p:cNvPr id="187" name="Google Shape;187;p25"/>
          <p:cNvSpPr/>
          <p:nvPr/>
        </p:nvSpPr>
        <p:spPr>
          <a:xfrm rot="-1852765">
            <a:off x="5036582" y="3157858"/>
            <a:ext cx="174774" cy="178301"/>
          </a:xfrm>
          <a:prstGeom prst="ellipse">
            <a:avLst/>
          </a:prstGeom>
          <a:solidFill>
            <a:schemeClr val="lt1"/>
          </a:solid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Barlow"/>
              <a:ea typeface="Barlow"/>
              <a:cs typeface="Barlow"/>
              <a:sym typeface="Barlow"/>
            </a:endParaRPr>
          </a:p>
        </p:txBody>
      </p:sp>
      <p:sp>
        <p:nvSpPr>
          <p:cNvPr id="188" name="Google Shape;188;p25"/>
          <p:cNvSpPr/>
          <p:nvPr/>
        </p:nvSpPr>
        <p:spPr>
          <a:xfrm>
            <a:off x="4201644" y="3834010"/>
            <a:ext cx="1845000" cy="789000"/>
          </a:xfrm>
          <a:prstGeom prst="roundRect">
            <a:avLst>
              <a:gd fmla="val 4485"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p:txBody>
      </p:sp>
      <p:sp>
        <p:nvSpPr>
          <p:cNvPr id="189" name="Google Shape;189;p25"/>
          <p:cNvSpPr txBox="1"/>
          <p:nvPr/>
        </p:nvSpPr>
        <p:spPr>
          <a:xfrm>
            <a:off x="4249306" y="3875737"/>
            <a:ext cx="1749600" cy="7005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pt-PT" sz="1300">
                <a:latin typeface="Barlow"/>
                <a:ea typeface="Barlow"/>
                <a:cs typeface="Barlow"/>
                <a:sym typeface="Barlow"/>
              </a:rPr>
              <a:t>4.</a:t>
            </a:r>
            <a:r>
              <a:rPr lang="pt-PT" sz="1300">
                <a:latin typeface="Barlow"/>
                <a:ea typeface="Barlow"/>
                <a:cs typeface="Barlow"/>
                <a:sym typeface="Barlow"/>
              </a:rPr>
              <a:t> Deep Learning-Based SER</a:t>
            </a:r>
            <a:endParaRPr sz="1300">
              <a:latin typeface="Barlow"/>
              <a:ea typeface="Barlow"/>
              <a:cs typeface="Barlow"/>
              <a:sym typeface="Barlow"/>
            </a:endParaRPr>
          </a:p>
        </p:txBody>
      </p:sp>
      <p:sp>
        <p:nvSpPr>
          <p:cNvPr id="190" name="Google Shape;190;p25"/>
          <p:cNvSpPr/>
          <p:nvPr/>
        </p:nvSpPr>
        <p:spPr>
          <a:xfrm>
            <a:off x="804685" y="1861472"/>
            <a:ext cx="1845000" cy="789000"/>
          </a:xfrm>
          <a:prstGeom prst="roundRect">
            <a:avLst>
              <a:gd fmla="val 4485"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p:txBody>
      </p:sp>
      <p:sp>
        <p:nvSpPr>
          <p:cNvPr id="191" name="Google Shape;191;p25"/>
          <p:cNvSpPr txBox="1"/>
          <p:nvPr/>
        </p:nvSpPr>
        <p:spPr>
          <a:xfrm>
            <a:off x="852352" y="1903186"/>
            <a:ext cx="1749600" cy="7005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pt-PT" sz="1300">
                <a:latin typeface="Barlow"/>
                <a:ea typeface="Barlow"/>
                <a:cs typeface="Barlow"/>
                <a:sym typeface="Barlow"/>
              </a:rPr>
              <a:t>1.</a:t>
            </a:r>
            <a:r>
              <a:rPr lang="pt-PT" sz="1300">
                <a:latin typeface="Barlow"/>
                <a:ea typeface="Barlow"/>
                <a:cs typeface="Barlow"/>
                <a:sym typeface="Barlow"/>
              </a:rPr>
              <a:t> </a:t>
            </a:r>
            <a:r>
              <a:rPr lang="pt-PT" sz="1300">
                <a:latin typeface="Barlow"/>
                <a:ea typeface="Barlow"/>
                <a:cs typeface="Barlow"/>
                <a:sym typeface="Barlow"/>
              </a:rPr>
              <a:t>Datasets Selection</a:t>
            </a:r>
            <a:endParaRPr sz="1300">
              <a:latin typeface="Barlow"/>
              <a:ea typeface="Barlow"/>
              <a:cs typeface="Barlow"/>
              <a:sym typeface="Barlow"/>
            </a:endParaRPr>
          </a:p>
        </p:txBody>
      </p:sp>
      <p:sp>
        <p:nvSpPr>
          <p:cNvPr id="192" name="Google Shape;192;p25"/>
          <p:cNvSpPr/>
          <p:nvPr/>
        </p:nvSpPr>
        <p:spPr>
          <a:xfrm rot="-1852765">
            <a:off x="1707721" y="2827973"/>
            <a:ext cx="174774" cy="178301"/>
          </a:xfrm>
          <a:prstGeom prst="ellipse">
            <a:avLst/>
          </a:prstGeom>
          <a:solidFill>
            <a:schemeClr val="lt1"/>
          </a:solid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Barlow"/>
              <a:ea typeface="Barlow"/>
              <a:cs typeface="Barlow"/>
              <a:sym typeface="Barlow"/>
            </a:endParaRPr>
          </a:p>
        </p:txBody>
      </p:sp>
      <p:sp>
        <p:nvSpPr>
          <p:cNvPr id="193" name="Google Shape;193;p25"/>
          <p:cNvSpPr/>
          <p:nvPr/>
        </p:nvSpPr>
        <p:spPr>
          <a:xfrm rot="-1852765">
            <a:off x="3914242" y="2827973"/>
            <a:ext cx="174774" cy="178301"/>
          </a:xfrm>
          <a:prstGeom prst="ellipse">
            <a:avLst/>
          </a:prstGeom>
          <a:solidFill>
            <a:schemeClr val="lt1"/>
          </a:solid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Barlow"/>
              <a:ea typeface="Barlow"/>
              <a:cs typeface="Barlow"/>
              <a:sym typeface="Barlow"/>
            </a:endParaRPr>
          </a:p>
        </p:txBody>
      </p:sp>
      <p:sp>
        <p:nvSpPr>
          <p:cNvPr id="194" name="Google Shape;194;p25"/>
          <p:cNvSpPr/>
          <p:nvPr/>
        </p:nvSpPr>
        <p:spPr>
          <a:xfrm>
            <a:off x="3079465" y="1553825"/>
            <a:ext cx="1845000" cy="789000"/>
          </a:xfrm>
          <a:prstGeom prst="roundRect">
            <a:avLst>
              <a:gd fmla="val 4485"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p:txBody>
      </p:sp>
      <p:sp>
        <p:nvSpPr>
          <p:cNvPr id="195" name="Google Shape;195;p25"/>
          <p:cNvSpPr txBox="1"/>
          <p:nvPr/>
        </p:nvSpPr>
        <p:spPr>
          <a:xfrm>
            <a:off x="3127127" y="1595551"/>
            <a:ext cx="1749600" cy="7005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pt-PT" sz="1300">
                <a:latin typeface="Barlow"/>
                <a:ea typeface="Barlow"/>
                <a:cs typeface="Barlow"/>
                <a:sym typeface="Barlow"/>
              </a:rPr>
              <a:t>3. </a:t>
            </a:r>
            <a:r>
              <a:rPr lang="pt-PT" sz="1300">
                <a:latin typeface="Barlow"/>
                <a:ea typeface="Barlow"/>
                <a:cs typeface="Barlow"/>
                <a:sym typeface="Barlow"/>
              </a:rPr>
              <a:t>Traditional Feature-Based SER</a:t>
            </a:r>
            <a:endParaRPr sz="1300">
              <a:latin typeface="Barlow"/>
              <a:ea typeface="Barlow"/>
              <a:cs typeface="Barlow"/>
              <a:sym typeface="Barlow"/>
            </a:endParaRPr>
          </a:p>
        </p:txBody>
      </p:sp>
      <p:sp>
        <p:nvSpPr>
          <p:cNvPr id="196" name="Google Shape;196;p25"/>
          <p:cNvSpPr/>
          <p:nvPr/>
        </p:nvSpPr>
        <p:spPr>
          <a:xfrm rot="-1852765">
            <a:off x="6141518" y="2827973"/>
            <a:ext cx="174774" cy="178301"/>
          </a:xfrm>
          <a:prstGeom prst="ellipse">
            <a:avLst/>
          </a:prstGeom>
          <a:solidFill>
            <a:schemeClr val="lt1"/>
          </a:solid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Barlow"/>
              <a:ea typeface="Barlow"/>
              <a:cs typeface="Barlow"/>
              <a:sym typeface="Barlow"/>
            </a:endParaRPr>
          </a:p>
        </p:txBody>
      </p:sp>
      <p:sp>
        <p:nvSpPr>
          <p:cNvPr id="197" name="Google Shape;197;p25"/>
          <p:cNvSpPr/>
          <p:nvPr/>
        </p:nvSpPr>
        <p:spPr>
          <a:xfrm>
            <a:off x="5306567" y="1861472"/>
            <a:ext cx="1845000" cy="789000"/>
          </a:xfrm>
          <a:prstGeom prst="roundRect">
            <a:avLst>
              <a:gd fmla="val 4485"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p:txBody>
      </p:sp>
      <p:sp>
        <p:nvSpPr>
          <p:cNvPr id="198" name="Google Shape;198;p25"/>
          <p:cNvSpPr txBox="1"/>
          <p:nvPr/>
        </p:nvSpPr>
        <p:spPr>
          <a:xfrm>
            <a:off x="5354228" y="1903198"/>
            <a:ext cx="1749600" cy="7005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pt-PT" sz="1300">
                <a:latin typeface="Barlow"/>
                <a:ea typeface="Barlow"/>
                <a:cs typeface="Barlow"/>
                <a:sym typeface="Barlow"/>
              </a:rPr>
              <a:t>5.</a:t>
            </a:r>
            <a:r>
              <a:rPr lang="pt-PT" sz="1300">
                <a:latin typeface="Barlow"/>
                <a:ea typeface="Barlow"/>
                <a:cs typeface="Barlow"/>
                <a:sym typeface="Barlow"/>
              </a:rPr>
              <a:t> Data Stratification</a:t>
            </a:r>
            <a:endParaRPr sz="1300">
              <a:latin typeface="Barlow"/>
              <a:ea typeface="Barlow"/>
              <a:cs typeface="Barlow"/>
              <a:sym typeface="Barlow"/>
            </a:endParaRPr>
          </a:p>
        </p:txBody>
      </p:sp>
      <p:sp>
        <p:nvSpPr>
          <p:cNvPr id="199" name="Google Shape;199;p25"/>
          <p:cNvSpPr/>
          <p:nvPr/>
        </p:nvSpPr>
        <p:spPr>
          <a:xfrm rot="-1852765">
            <a:off x="2825101" y="3157858"/>
            <a:ext cx="174774" cy="178301"/>
          </a:xfrm>
          <a:prstGeom prst="ellipse">
            <a:avLst/>
          </a:prstGeom>
          <a:solidFill>
            <a:schemeClr val="lt1"/>
          </a:solid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Barlow"/>
              <a:ea typeface="Barlow"/>
              <a:cs typeface="Barlow"/>
              <a:sym typeface="Barlow"/>
            </a:endParaRPr>
          </a:p>
        </p:txBody>
      </p:sp>
      <p:sp>
        <p:nvSpPr>
          <p:cNvPr id="200" name="Google Shape;200;p25"/>
          <p:cNvSpPr/>
          <p:nvPr/>
        </p:nvSpPr>
        <p:spPr>
          <a:xfrm>
            <a:off x="1993154" y="3529477"/>
            <a:ext cx="1845000" cy="789000"/>
          </a:xfrm>
          <a:prstGeom prst="roundRect">
            <a:avLst>
              <a:gd fmla="val 4485"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p:txBody>
      </p:sp>
      <p:sp>
        <p:nvSpPr>
          <p:cNvPr id="201" name="Google Shape;201;p25"/>
          <p:cNvSpPr txBox="1"/>
          <p:nvPr/>
        </p:nvSpPr>
        <p:spPr>
          <a:xfrm>
            <a:off x="2040816" y="3571203"/>
            <a:ext cx="1749600" cy="7005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pt-PT" sz="1300">
                <a:latin typeface="Barlow"/>
                <a:ea typeface="Barlow"/>
                <a:cs typeface="Barlow"/>
                <a:sym typeface="Barlow"/>
              </a:rPr>
              <a:t>2.</a:t>
            </a:r>
            <a:r>
              <a:rPr lang="pt-PT" sz="1300">
                <a:latin typeface="Barlow"/>
                <a:ea typeface="Barlow"/>
                <a:cs typeface="Barlow"/>
                <a:sym typeface="Barlow"/>
              </a:rPr>
              <a:t> Audio Preprocessing</a:t>
            </a:r>
            <a:endParaRPr sz="1300">
              <a:latin typeface="Barlow"/>
              <a:ea typeface="Barlow"/>
              <a:cs typeface="Barlow"/>
              <a:sym typeface="Barlow"/>
            </a:endParaRPr>
          </a:p>
        </p:txBody>
      </p:sp>
      <p:sp>
        <p:nvSpPr>
          <p:cNvPr id="202" name="Google Shape;202;p25"/>
          <p:cNvSpPr/>
          <p:nvPr/>
        </p:nvSpPr>
        <p:spPr>
          <a:xfrm rot="-1852765">
            <a:off x="7245086" y="3157858"/>
            <a:ext cx="174774" cy="178301"/>
          </a:xfrm>
          <a:prstGeom prst="ellipse">
            <a:avLst/>
          </a:prstGeom>
          <a:solidFill>
            <a:schemeClr val="lt1"/>
          </a:solid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Barlow"/>
              <a:ea typeface="Barlow"/>
              <a:cs typeface="Barlow"/>
              <a:sym typeface="Barlow"/>
            </a:endParaRPr>
          </a:p>
        </p:txBody>
      </p:sp>
      <p:sp>
        <p:nvSpPr>
          <p:cNvPr id="203" name="Google Shape;203;p25"/>
          <p:cNvSpPr/>
          <p:nvPr/>
        </p:nvSpPr>
        <p:spPr>
          <a:xfrm>
            <a:off x="6410148" y="3529477"/>
            <a:ext cx="1845000" cy="789000"/>
          </a:xfrm>
          <a:prstGeom prst="roundRect">
            <a:avLst>
              <a:gd fmla="val 4485"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a:p>
            <a:pPr indent="0" lvl="0" marL="0" rtl="0" algn="ctr">
              <a:spcBef>
                <a:spcPts val="0"/>
              </a:spcBef>
              <a:spcAft>
                <a:spcPts val="0"/>
              </a:spcAft>
              <a:buNone/>
            </a:pPr>
            <a:r>
              <a:t/>
            </a:r>
            <a:endParaRPr sz="1300">
              <a:latin typeface="Barlow"/>
              <a:ea typeface="Barlow"/>
              <a:cs typeface="Barlow"/>
              <a:sym typeface="Barlow"/>
            </a:endParaRPr>
          </a:p>
        </p:txBody>
      </p:sp>
      <p:sp>
        <p:nvSpPr>
          <p:cNvPr id="204" name="Google Shape;204;p25"/>
          <p:cNvSpPr txBox="1"/>
          <p:nvPr/>
        </p:nvSpPr>
        <p:spPr>
          <a:xfrm>
            <a:off x="6457810" y="3571203"/>
            <a:ext cx="1749600" cy="7005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pt-PT" sz="1300">
                <a:latin typeface="Barlow"/>
                <a:ea typeface="Barlow"/>
                <a:cs typeface="Barlow"/>
                <a:sym typeface="Barlow"/>
              </a:rPr>
              <a:t>6.</a:t>
            </a:r>
            <a:r>
              <a:rPr lang="pt-PT" sz="1300">
                <a:latin typeface="Barlow"/>
                <a:ea typeface="Barlow"/>
                <a:cs typeface="Barlow"/>
                <a:sym typeface="Barlow"/>
              </a:rPr>
              <a:t> SER Pipeline</a:t>
            </a:r>
            <a:endParaRPr sz="1300">
              <a:latin typeface="Barlow"/>
              <a:ea typeface="Barlow"/>
              <a:cs typeface="Barlow"/>
              <a:sym typeface="Barlo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sp>
        <p:nvSpPr>
          <p:cNvPr id="209" name="Google Shape;209;p26"/>
          <p:cNvSpPr txBox="1"/>
          <p:nvPr>
            <p:ph type="title"/>
          </p:nvPr>
        </p:nvSpPr>
        <p:spPr>
          <a:xfrm>
            <a:off x="457200" y="605600"/>
            <a:ext cx="6154800" cy="6342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a:latin typeface="Barlow SemiBold"/>
                <a:ea typeface="Barlow SemiBold"/>
                <a:cs typeface="Barlow SemiBold"/>
                <a:sym typeface="Barlow SemiBold"/>
              </a:rPr>
              <a:t>1. </a:t>
            </a:r>
            <a:r>
              <a:rPr lang="pt-PT">
                <a:latin typeface="Barlow SemiBold"/>
                <a:ea typeface="Barlow SemiBold"/>
                <a:cs typeface="Barlow SemiBold"/>
                <a:sym typeface="Barlow SemiBold"/>
              </a:rPr>
              <a:t>Datasets Selection</a:t>
            </a:r>
            <a:endParaRPr>
              <a:latin typeface="Barlow SemiBold"/>
              <a:ea typeface="Barlow SemiBold"/>
              <a:cs typeface="Barlow SemiBold"/>
              <a:sym typeface="Barlow SemiBold"/>
            </a:endParaRPr>
          </a:p>
        </p:txBody>
      </p:sp>
      <p:pic>
        <p:nvPicPr>
          <p:cNvPr id="210" name="Google Shape;210;p26"/>
          <p:cNvPicPr preferRelativeResize="0"/>
          <p:nvPr/>
        </p:nvPicPr>
        <p:blipFill rotWithShape="1">
          <a:blip r:embed="rId3">
            <a:alphaModFix/>
          </a:blip>
          <a:srcRect b="19310" l="30022" r="12053" t="48445"/>
          <a:stretch/>
        </p:blipFill>
        <p:spPr>
          <a:xfrm>
            <a:off x="1923788" y="2844800"/>
            <a:ext cx="5296426" cy="1584750"/>
          </a:xfrm>
          <a:prstGeom prst="rect">
            <a:avLst/>
          </a:prstGeom>
          <a:noFill/>
          <a:ln>
            <a:noFill/>
          </a:ln>
        </p:spPr>
      </p:pic>
      <p:sp>
        <p:nvSpPr>
          <p:cNvPr id="211" name="Google Shape;211;p26"/>
          <p:cNvSpPr txBox="1"/>
          <p:nvPr/>
        </p:nvSpPr>
        <p:spPr>
          <a:xfrm>
            <a:off x="1989088" y="2636775"/>
            <a:ext cx="4979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pt-PT" sz="1200">
                <a:solidFill>
                  <a:srgbClr val="2B2A35"/>
                </a:solidFill>
                <a:latin typeface="Barlow SemiBold"/>
                <a:ea typeface="Barlow SemiBold"/>
                <a:cs typeface="Barlow SemiBold"/>
                <a:sym typeface="Barlow SemiBold"/>
              </a:rPr>
              <a:t>Number of audio files per emotion from the selected datasets.</a:t>
            </a:r>
            <a:endParaRPr sz="1200">
              <a:solidFill>
                <a:srgbClr val="2B2A35"/>
              </a:solidFill>
              <a:latin typeface="Barlow SemiBold"/>
              <a:ea typeface="Barlow SemiBold"/>
              <a:cs typeface="Barlow SemiBold"/>
              <a:sym typeface="Barlow SemiBold"/>
            </a:endParaRPr>
          </a:p>
        </p:txBody>
      </p:sp>
      <p:sp>
        <p:nvSpPr>
          <p:cNvPr id="212" name="Google Shape;212;p26"/>
          <p:cNvSpPr txBox="1"/>
          <p:nvPr>
            <p:ph idx="2" type="body"/>
          </p:nvPr>
        </p:nvSpPr>
        <p:spPr>
          <a:xfrm>
            <a:off x="457200" y="1386100"/>
            <a:ext cx="8128800" cy="867900"/>
          </a:xfrm>
          <a:prstGeom prst="rect">
            <a:avLst/>
          </a:prstGeom>
        </p:spPr>
        <p:txBody>
          <a:bodyPr anchorCtr="0" anchor="t" bIns="0" lIns="0" spcFirstLastPara="1" rIns="0" wrap="square" tIns="0">
            <a:noAutofit/>
          </a:bodyPr>
          <a:lstStyle/>
          <a:p>
            <a:pPr indent="0" lvl="0" marL="0" rtl="0" algn="just">
              <a:spcBef>
                <a:spcPts val="600"/>
              </a:spcBef>
              <a:spcAft>
                <a:spcPts val="0"/>
              </a:spcAft>
              <a:buNone/>
            </a:pPr>
            <a:r>
              <a:rPr lang="pt-PT" sz="1400">
                <a:solidFill>
                  <a:srgbClr val="000000"/>
                </a:solidFill>
                <a:latin typeface="Barlow"/>
                <a:ea typeface="Barlow"/>
                <a:cs typeface="Barlow"/>
                <a:sym typeface="Barlow"/>
              </a:rPr>
              <a:t>The </a:t>
            </a:r>
            <a:r>
              <a:rPr lang="pt-PT" sz="1400">
                <a:solidFill>
                  <a:srgbClr val="000000"/>
                </a:solidFill>
                <a:latin typeface="Barlow SemiBold"/>
                <a:ea typeface="Barlow SemiBold"/>
                <a:cs typeface="Barlow SemiBold"/>
                <a:sym typeface="Barlow SemiBold"/>
              </a:rPr>
              <a:t>IEMOCAP</a:t>
            </a:r>
            <a:r>
              <a:rPr b="1" lang="pt-PT" sz="1400">
                <a:solidFill>
                  <a:srgbClr val="000000"/>
                </a:solidFill>
                <a:latin typeface="Barlow"/>
                <a:ea typeface="Barlow"/>
                <a:cs typeface="Barlow"/>
                <a:sym typeface="Barlow"/>
              </a:rPr>
              <a:t> </a:t>
            </a:r>
            <a:r>
              <a:rPr lang="pt-PT" sz="1400">
                <a:solidFill>
                  <a:srgbClr val="000000"/>
                </a:solidFill>
                <a:latin typeface="Barlow"/>
                <a:ea typeface="Barlow"/>
                <a:cs typeface="Barlow"/>
                <a:sym typeface="Barlow"/>
              </a:rPr>
              <a:t>dataset was utilized as the </a:t>
            </a:r>
            <a:r>
              <a:rPr lang="pt-PT" sz="1400">
                <a:solidFill>
                  <a:srgbClr val="000000"/>
                </a:solidFill>
                <a:latin typeface="Barlow SemiBold"/>
                <a:ea typeface="Barlow SemiBold"/>
                <a:cs typeface="Barlow SemiBold"/>
                <a:sym typeface="Barlow SemiBold"/>
              </a:rPr>
              <a:t>main dataset</a:t>
            </a:r>
            <a:r>
              <a:rPr lang="pt-PT" sz="1400">
                <a:solidFill>
                  <a:srgbClr val="000000"/>
                </a:solidFill>
                <a:latin typeface="Barlow"/>
                <a:ea typeface="Barlow"/>
                <a:cs typeface="Barlow"/>
                <a:sym typeface="Barlow"/>
              </a:rPr>
              <a:t>, which is for </a:t>
            </a:r>
            <a:r>
              <a:rPr lang="pt-PT" sz="1400">
                <a:solidFill>
                  <a:srgbClr val="000000"/>
                </a:solidFill>
                <a:latin typeface="Barlow Medium"/>
                <a:ea typeface="Barlow Medium"/>
                <a:cs typeface="Barlow Medium"/>
                <a:sym typeface="Barlow Medium"/>
              </a:rPr>
              <a:t>feature engineering</a:t>
            </a:r>
            <a:r>
              <a:rPr lang="pt-PT" sz="1400">
                <a:solidFill>
                  <a:srgbClr val="000000"/>
                </a:solidFill>
                <a:latin typeface="Barlow"/>
                <a:ea typeface="Barlow"/>
                <a:cs typeface="Barlow"/>
                <a:sym typeface="Barlow"/>
              </a:rPr>
              <a:t>, </a:t>
            </a:r>
            <a:r>
              <a:rPr lang="pt-PT" sz="1400">
                <a:solidFill>
                  <a:srgbClr val="000000"/>
                </a:solidFill>
                <a:latin typeface="Barlow Medium"/>
                <a:ea typeface="Barlow Medium"/>
                <a:cs typeface="Barlow Medium"/>
                <a:sym typeface="Barlow Medium"/>
              </a:rPr>
              <a:t>models evaluation and selection</a:t>
            </a:r>
            <a:r>
              <a:rPr lang="pt-PT" sz="1400">
                <a:solidFill>
                  <a:srgbClr val="000000"/>
                </a:solidFill>
                <a:latin typeface="Barlow"/>
                <a:ea typeface="Barlow"/>
                <a:cs typeface="Barlow"/>
                <a:sym typeface="Barlow"/>
              </a:rPr>
              <a:t>, and as </a:t>
            </a:r>
            <a:r>
              <a:rPr lang="pt-PT" sz="1400">
                <a:solidFill>
                  <a:srgbClr val="000000"/>
                </a:solidFill>
                <a:latin typeface="Barlow Medium"/>
                <a:ea typeface="Barlow Medium"/>
                <a:cs typeface="Barlow Medium"/>
                <a:sym typeface="Barlow Medium"/>
              </a:rPr>
              <a:t>training data</a:t>
            </a:r>
            <a:r>
              <a:rPr lang="pt-PT" sz="1400">
                <a:solidFill>
                  <a:srgbClr val="000000"/>
                </a:solidFill>
                <a:latin typeface="Barlow"/>
                <a:ea typeface="Barlow"/>
                <a:cs typeface="Barlow"/>
                <a:sym typeface="Barlow"/>
              </a:rPr>
              <a:t> for the final proposed models. For</a:t>
            </a:r>
            <a:r>
              <a:rPr lang="pt-PT" sz="1400">
                <a:solidFill>
                  <a:srgbClr val="000000"/>
                </a:solidFill>
                <a:latin typeface="Barlow Medium"/>
                <a:ea typeface="Barlow Medium"/>
                <a:cs typeface="Barlow Medium"/>
                <a:sym typeface="Barlow Medium"/>
              </a:rPr>
              <a:t> cross-dataset validation</a:t>
            </a:r>
            <a:r>
              <a:rPr lang="pt-PT" sz="1400">
                <a:solidFill>
                  <a:srgbClr val="000000"/>
                </a:solidFill>
                <a:latin typeface="Barlow"/>
                <a:ea typeface="Barlow"/>
                <a:cs typeface="Barlow"/>
                <a:sym typeface="Barlow"/>
              </a:rPr>
              <a:t> of these models, we selected three additional datasets: </a:t>
            </a:r>
            <a:r>
              <a:rPr lang="pt-PT" sz="1400">
                <a:solidFill>
                  <a:srgbClr val="000000"/>
                </a:solidFill>
                <a:latin typeface="Barlow SemiBold"/>
                <a:ea typeface="Barlow SemiBold"/>
                <a:cs typeface="Barlow SemiBold"/>
                <a:sym typeface="Barlow SemiBold"/>
              </a:rPr>
              <a:t>eNTERFACE’05</a:t>
            </a:r>
            <a:r>
              <a:rPr lang="pt-PT" sz="1400">
                <a:solidFill>
                  <a:srgbClr val="000000"/>
                </a:solidFill>
                <a:latin typeface="Barlow"/>
                <a:ea typeface="Barlow"/>
                <a:cs typeface="Barlow"/>
                <a:sym typeface="Barlow"/>
              </a:rPr>
              <a:t>, </a:t>
            </a:r>
            <a:r>
              <a:rPr lang="pt-PT" sz="1400">
                <a:solidFill>
                  <a:srgbClr val="000000"/>
                </a:solidFill>
                <a:latin typeface="Barlow SemiBold"/>
                <a:ea typeface="Barlow SemiBold"/>
                <a:cs typeface="Barlow SemiBold"/>
                <a:sym typeface="Barlow SemiBold"/>
              </a:rPr>
              <a:t>CREMA-D</a:t>
            </a:r>
            <a:r>
              <a:rPr lang="pt-PT" sz="1400">
                <a:solidFill>
                  <a:srgbClr val="000000"/>
                </a:solidFill>
                <a:latin typeface="Barlow"/>
                <a:ea typeface="Barlow"/>
                <a:cs typeface="Barlow"/>
                <a:sym typeface="Barlow"/>
              </a:rPr>
              <a:t>, and </a:t>
            </a:r>
            <a:r>
              <a:rPr lang="pt-PT" sz="1400">
                <a:solidFill>
                  <a:srgbClr val="000000"/>
                </a:solidFill>
                <a:latin typeface="Barlow SemiBold"/>
                <a:ea typeface="Barlow SemiBold"/>
                <a:cs typeface="Barlow SemiBold"/>
                <a:sym typeface="Barlow SemiBold"/>
              </a:rPr>
              <a:t>EMO-DB</a:t>
            </a:r>
            <a:r>
              <a:rPr lang="pt-PT" sz="1400">
                <a:solidFill>
                  <a:srgbClr val="000000"/>
                </a:solidFill>
                <a:latin typeface="Barlow"/>
                <a:ea typeface="Barlow"/>
                <a:cs typeface="Barlow"/>
                <a:sym typeface="Barlow"/>
              </a:rPr>
              <a:t>.</a:t>
            </a:r>
            <a:endParaRPr sz="1400">
              <a:solidFill>
                <a:srgbClr val="000000"/>
              </a:solidFill>
              <a:latin typeface="Barlow"/>
              <a:ea typeface="Barlow"/>
              <a:cs typeface="Barlow"/>
              <a:sym typeface="Barlow"/>
            </a:endParaRPr>
          </a:p>
        </p:txBody>
      </p:sp>
      <p:sp>
        <p:nvSpPr>
          <p:cNvPr id="213" name="Google Shape;213;p2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 name="Shape 217"/>
        <p:cNvGrpSpPr/>
        <p:nvPr/>
      </p:nvGrpSpPr>
      <p:grpSpPr>
        <a:xfrm>
          <a:off x="0" y="0"/>
          <a:ext cx="0" cy="0"/>
          <a:chOff x="0" y="0"/>
          <a:chExt cx="0" cy="0"/>
        </a:xfrm>
      </p:grpSpPr>
      <p:sp>
        <p:nvSpPr>
          <p:cNvPr id="218" name="Google Shape;218;p27"/>
          <p:cNvSpPr txBox="1"/>
          <p:nvPr>
            <p:ph type="title"/>
          </p:nvPr>
        </p:nvSpPr>
        <p:spPr>
          <a:xfrm>
            <a:off x="457200" y="605600"/>
            <a:ext cx="7244100" cy="10827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a:latin typeface="Barlow SemiBold"/>
                <a:ea typeface="Barlow SemiBold"/>
                <a:cs typeface="Barlow SemiBold"/>
                <a:sym typeface="Barlow SemiBold"/>
              </a:rPr>
              <a:t>2</a:t>
            </a:r>
            <a:r>
              <a:rPr lang="pt-PT">
                <a:latin typeface="Barlow SemiBold"/>
                <a:ea typeface="Barlow SemiBold"/>
                <a:cs typeface="Barlow SemiBold"/>
                <a:sym typeface="Barlow SemiBold"/>
              </a:rPr>
              <a:t>. </a:t>
            </a:r>
            <a:r>
              <a:rPr lang="pt-PT">
                <a:latin typeface="Barlow SemiBold"/>
                <a:ea typeface="Barlow SemiBold"/>
                <a:cs typeface="Barlow SemiBold"/>
                <a:sym typeface="Barlow SemiBold"/>
              </a:rPr>
              <a:t>Audio Preprocessing</a:t>
            </a:r>
            <a:endParaRPr>
              <a:latin typeface="Barlow SemiBold"/>
              <a:ea typeface="Barlow SemiBold"/>
              <a:cs typeface="Barlow SemiBold"/>
              <a:sym typeface="Barlow SemiBold"/>
            </a:endParaRPr>
          </a:p>
        </p:txBody>
      </p:sp>
      <p:sp>
        <p:nvSpPr>
          <p:cNvPr id="219" name="Google Shape;219;p2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
        <p:nvSpPr>
          <p:cNvPr id="220" name="Google Shape;220;p27"/>
          <p:cNvSpPr txBox="1"/>
          <p:nvPr>
            <p:ph idx="1" type="body"/>
          </p:nvPr>
        </p:nvSpPr>
        <p:spPr>
          <a:xfrm>
            <a:off x="325200" y="1380350"/>
            <a:ext cx="3247500" cy="2074200"/>
          </a:xfrm>
          <a:prstGeom prst="rect">
            <a:avLst/>
          </a:prstGeom>
        </p:spPr>
        <p:txBody>
          <a:bodyPr anchorCtr="0" anchor="t" bIns="0" lIns="0" spcFirstLastPara="1" rIns="0" wrap="square" tIns="0">
            <a:noAutofit/>
          </a:bodyPr>
          <a:lstStyle/>
          <a:p>
            <a:pPr indent="-330200" lvl="0" marL="457200" rtl="0" algn="just">
              <a:spcBef>
                <a:spcPts val="600"/>
              </a:spcBef>
              <a:spcAft>
                <a:spcPts val="0"/>
              </a:spcAft>
              <a:buClr>
                <a:srgbClr val="000000"/>
              </a:buClr>
              <a:buSzPts val="1600"/>
              <a:buFont typeface="Barlow"/>
              <a:buChar char="●"/>
            </a:pPr>
            <a:r>
              <a:rPr lang="pt-PT" sz="1600">
                <a:solidFill>
                  <a:srgbClr val="000000"/>
                </a:solidFill>
                <a:latin typeface="Barlow Medium"/>
                <a:ea typeface="Barlow Medium"/>
                <a:cs typeface="Barlow Medium"/>
                <a:sym typeface="Barlow Medium"/>
              </a:rPr>
              <a:t>Noise reduction</a:t>
            </a:r>
            <a:r>
              <a:rPr lang="pt-PT" sz="1600">
                <a:solidFill>
                  <a:srgbClr val="000000"/>
                </a:solidFill>
                <a:latin typeface="Barlow"/>
                <a:ea typeface="Barlow"/>
                <a:cs typeface="Barlow"/>
                <a:sym typeface="Barlow"/>
              </a:rPr>
              <a:t>, using the spectral gating technique.</a:t>
            </a:r>
            <a:endParaRPr sz="1600">
              <a:solidFill>
                <a:srgbClr val="000000"/>
              </a:solidFill>
              <a:latin typeface="Barlow"/>
              <a:ea typeface="Barlow"/>
              <a:cs typeface="Barlow"/>
              <a:sym typeface="Barlow"/>
            </a:endParaRPr>
          </a:p>
          <a:p>
            <a:pPr indent="0" lvl="0" marL="0" rtl="0" algn="just">
              <a:spcBef>
                <a:spcPts val="600"/>
              </a:spcBef>
              <a:spcAft>
                <a:spcPts val="0"/>
              </a:spcAft>
              <a:buNone/>
            </a:pPr>
            <a:r>
              <a:t/>
            </a:r>
            <a:endParaRPr sz="1600">
              <a:solidFill>
                <a:srgbClr val="000000"/>
              </a:solidFill>
              <a:latin typeface="Barlow"/>
              <a:ea typeface="Barlow"/>
              <a:cs typeface="Barlow"/>
              <a:sym typeface="Barlow"/>
            </a:endParaRPr>
          </a:p>
          <a:p>
            <a:pPr indent="-330200" lvl="0" marL="457200" rtl="0" algn="just">
              <a:spcBef>
                <a:spcPts val="600"/>
              </a:spcBef>
              <a:spcAft>
                <a:spcPts val="0"/>
              </a:spcAft>
              <a:buClr>
                <a:srgbClr val="000000"/>
              </a:buClr>
              <a:buSzPts val="1600"/>
              <a:buFont typeface="Barlow"/>
              <a:buChar char="●"/>
            </a:pPr>
            <a:r>
              <a:rPr lang="pt-PT" sz="1600">
                <a:solidFill>
                  <a:srgbClr val="000000"/>
                </a:solidFill>
                <a:latin typeface="Barlow Medium"/>
                <a:ea typeface="Barlow Medium"/>
                <a:cs typeface="Barlow Medium"/>
                <a:sym typeface="Barlow Medium"/>
              </a:rPr>
              <a:t>Audio trimming</a:t>
            </a:r>
            <a:r>
              <a:rPr lang="pt-PT" sz="1600">
                <a:solidFill>
                  <a:srgbClr val="000000"/>
                </a:solidFill>
                <a:latin typeface="Barlow"/>
                <a:ea typeface="Barlow"/>
                <a:cs typeface="Barlow"/>
                <a:sym typeface="Barlow"/>
              </a:rPr>
              <a:t>, which removes silent frames at the beginning and end of an audio signal.</a:t>
            </a:r>
            <a:endParaRPr sz="1600">
              <a:solidFill>
                <a:srgbClr val="000000"/>
              </a:solidFill>
            </a:endParaRPr>
          </a:p>
        </p:txBody>
      </p:sp>
      <p:pic>
        <p:nvPicPr>
          <p:cNvPr id="221" name="Google Shape;221;p27"/>
          <p:cNvPicPr preferRelativeResize="0"/>
          <p:nvPr/>
        </p:nvPicPr>
        <p:blipFill>
          <a:blip r:embed="rId3">
            <a:alphaModFix/>
          </a:blip>
          <a:stretch>
            <a:fillRect/>
          </a:stretch>
        </p:blipFill>
        <p:spPr>
          <a:xfrm>
            <a:off x="4057900" y="1188575"/>
            <a:ext cx="4743552" cy="3610952"/>
          </a:xfrm>
          <a:prstGeom prst="rect">
            <a:avLst/>
          </a:prstGeom>
          <a:noFill/>
          <a:ln>
            <a:noFill/>
          </a:ln>
        </p:spPr>
      </p:pic>
      <p:sp>
        <p:nvSpPr>
          <p:cNvPr id="222" name="Google Shape;222;p27"/>
          <p:cNvSpPr txBox="1"/>
          <p:nvPr/>
        </p:nvSpPr>
        <p:spPr>
          <a:xfrm>
            <a:off x="4017525" y="4686400"/>
            <a:ext cx="4824300" cy="369300"/>
          </a:xfrm>
          <a:prstGeom prst="rect">
            <a:avLst/>
          </a:prstGeom>
          <a:noFill/>
          <a:ln>
            <a:noFill/>
          </a:ln>
        </p:spPr>
        <p:txBody>
          <a:bodyPr anchorCtr="0" anchor="t" bIns="91425" lIns="91425" spcFirstLastPara="1" rIns="91425" wrap="square" tIns="91425">
            <a:spAutoFit/>
          </a:bodyPr>
          <a:lstStyle/>
          <a:p>
            <a:pPr indent="0" lvl="0" marL="0" rtl="0" algn="ctr">
              <a:lnSpc>
                <a:spcPct val="110000"/>
              </a:lnSpc>
              <a:spcBef>
                <a:spcPts val="360"/>
              </a:spcBef>
              <a:spcAft>
                <a:spcPts val="0"/>
              </a:spcAft>
              <a:buNone/>
            </a:pPr>
            <a:r>
              <a:rPr lang="pt-PT" sz="1200">
                <a:solidFill>
                  <a:schemeClr val="dk1"/>
                </a:solidFill>
                <a:latin typeface="Barlow SemiBold"/>
                <a:ea typeface="Barlow SemiBold"/>
                <a:cs typeface="Barlow SemiBold"/>
                <a:sym typeface="Barlow SemiBold"/>
              </a:rPr>
              <a:t>Graphics</a:t>
            </a:r>
            <a:r>
              <a:rPr lang="pt-PT" sz="1200">
                <a:solidFill>
                  <a:schemeClr val="dk1"/>
                </a:solidFill>
                <a:latin typeface="Barlow SemiBold"/>
                <a:ea typeface="Barlow SemiBold"/>
                <a:cs typeface="Barlow SemiBold"/>
                <a:sym typeface="Barlow SemiBold"/>
              </a:rPr>
              <a:t> of audio features before and after preprocessing.</a:t>
            </a:r>
            <a:endParaRPr sz="1200">
              <a:solidFill>
                <a:schemeClr val="dk1"/>
              </a:solidFill>
              <a:latin typeface="Barlow SemiBold"/>
              <a:ea typeface="Barlow SemiBold"/>
              <a:cs typeface="Barlow SemiBold"/>
              <a:sym typeface="Barlow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pt-PT">
                <a:solidFill>
                  <a:schemeClr val="accent2"/>
                </a:solidFill>
              </a:rPr>
              <a:t>‹#›</a:t>
            </a:fld>
            <a:endParaRPr>
              <a:solidFill>
                <a:schemeClr val="accent2"/>
              </a:solidFill>
            </a:endParaRPr>
          </a:p>
        </p:txBody>
      </p:sp>
      <p:sp>
        <p:nvSpPr>
          <p:cNvPr id="228" name="Google Shape;228;p28"/>
          <p:cNvSpPr txBox="1"/>
          <p:nvPr>
            <p:ph idx="4294967295" type="title"/>
          </p:nvPr>
        </p:nvSpPr>
        <p:spPr>
          <a:xfrm>
            <a:off x="517900" y="1895850"/>
            <a:ext cx="7765800" cy="1342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pt-PT" sz="5100">
                <a:solidFill>
                  <a:schemeClr val="lt1"/>
                </a:solidFill>
              </a:rPr>
              <a:t>3</a:t>
            </a:r>
            <a:r>
              <a:rPr lang="pt-PT" sz="5100">
                <a:solidFill>
                  <a:schemeClr val="lt1"/>
                </a:solidFill>
              </a:rPr>
              <a:t>. Traditional Feature-Based SER</a:t>
            </a:r>
            <a:endParaRPr sz="51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sp>
        <p:nvSpPr>
          <p:cNvPr id="233" name="Google Shape;233;p2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pic>
        <p:nvPicPr>
          <p:cNvPr id="234" name="Google Shape;234;p29"/>
          <p:cNvPicPr preferRelativeResize="0"/>
          <p:nvPr/>
        </p:nvPicPr>
        <p:blipFill>
          <a:blip r:embed="rId3">
            <a:alphaModFix/>
          </a:blip>
          <a:stretch>
            <a:fillRect/>
          </a:stretch>
        </p:blipFill>
        <p:spPr>
          <a:xfrm>
            <a:off x="2584652" y="1792175"/>
            <a:ext cx="3974685" cy="2844576"/>
          </a:xfrm>
          <a:prstGeom prst="rect">
            <a:avLst/>
          </a:prstGeom>
          <a:noFill/>
          <a:ln>
            <a:noFill/>
          </a:ln>
        </p:spPr>
      </p:pic>
      <p:sp>
        <p:nvSpPr>
          <p:cNvPr id="235" name="Google Shape;235;p29"/>
          <p:cNvSpPr txBox="1"/>
          <p:nvPr/>
        </p:nvSpPr>
        <p:spPr>
          <a:xfrm>
            <a:off x="2365950" y="1554775"/>
            <a:ext cx="4412100" cy="33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pt-PT" sz="1200">
                <a:solidFill>
                  <a:srgbClr val="2B2A35"/>
                </a:solidFill>
                <a:latin typeface="Barlow SemiBold"/>
                <a:ea typeface="Barlow SemiBold"/>
                <a:cs typeface="Barlow SemiBold"/>
                <a:sym typeface="Barlow SemiBold"/>
              </a:rPr>
              <a:t>Extracted audio features and the </a:t>
            </a:r>
            <a:r>
              <a:rPr lang="pt-PT" sz="1200">
                <a:solidFill>
                  <a:srgbClr val="2B2A35"/>
                </a:solidFill>
                <a:latin typeface="Barlow SemiBold"/>
                <a:ea typeface="Barlow SemiBold"/>
                <a:cs typeface="Barlow SemiBold"/>
                <a:sym typeface="Barlow SemiBold"/>
              </a:rPr>
              <a:t>applied </a:t>
            </a:r>
            <a:r>
              <a:rPr lang="pt-PT" sz="1200">
                <a:solidFill>
                  <a:srgbClr val="2B2A35"/>
                </a:solidFill>
                <a:latin typeface="Barlow SemiBold"/>
                <a:ea typeface="Barlow SemiBold"/>
                <a:cs typeface="Barlow SemiBold"/>
                <a:sym typeface="Barlow SemiBold"/>
              </a:rPr>
              <a:t>statistical functions.</a:t>
            </a:r>
            <a:endParaRPr sz="1200">
              <a:solidFill>
                <a:srgbClr val="2B2A35"/>
              </a:solidFill>
              <a:latin typeface="Barlow SemiBold"/>
              <a:ea typeface="Barlow SemiBold"/>
              <a:cs typeface="Barlow SemiBold"/>
              <a:sym typeface="Barlow SemiBold"/>
            </a:endParaRPr>
          </a:p>
        </p:txBody>
      </p:sp>
      <p:sp>
        <p:nvSpPr>
          <p:cNvPr id="236" name="Google Shape;236;p29"/>
          <p:cNvSpPr txBox="1"/>
          <p:nvPr>
            <p:ph type="title"/>
          </p:nvPr>
        </p:nvSpPr>
        <p:spPr>
          <a:xfrm>
            <a:off x="457200" y="605600"/>
            <a:ext cx="8191800" cy="5760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sz="4400">
                <a:latin typeface="Barlow SemiBold"/>
                <a:ea typeface="Barlow SemiBold"/>
                <a:cs typeface="Barlow SemiBold"/>
                <a:sym typeface="Barlow SemiBold"/>
              </a:rPr>
              <a:t>3.1. Feature Extraction</a:t>
            </a:r>
            <a:endParaRPr sz="4400">
              <a:latin typeface="Barlow SemiBold"/>
              <a:ea typeface="Barlow SemiBold"/>
              <a:cs typeface="Barlow SemiBold"/>
              <a:sym typeface="Barlow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sp>
        <p:nvSpPr>
          <p:cNvPr id="241" name="Google Shape;241;p3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
        <p:nvSpPr>
          <p:cNvPr id="242" name="Google Shape;242;p30"/>
          <p:cNvSpPr txBox="1"/>
          <p:nvPr>
            <p:ph idx="4294967295" type="subTitle"/>
          </p:nvPr>
        </p:nvSpPr>
        <p:spPr>
          <a:xfrm>
            <a:off x="457200" y="1181600"/>
            <a:ext cx="6622800" cy="291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pt-PT">
                <a:latin typeface="Barlow SemiBold"/>
                <a:ea typeface="Barlow SemiBold"/>
                <a:cs typeface="Barlow SemiBold"/>
                <a:sym typeface="Barlow SemiBold"/>
              </a:rPr>
              <a:t>Wave Plots and the “Spikes” Metric</a:t>
            </a:r>
            <a:endParaRPr>
              <a:latin typeface="Barlow SemiBold"/>
              <a:ea typeface="Barlow SemiBold"/>
              <a:cs typeface="Barlow SemiBold"/>
              <a:sym typeface="Barlow SemiBold"/>
            </a:endParaRPr>
          </a:p>
        </p:txBody>
      </p:sp>
      <p:pic>
        <p:nvPicPr>
          <p:cNvPr id="243" name="Google Shape;243;p30"/>
          <p:cNvPicPr preferRelativeResize="0"/>
          <p:nvPr/>
        </p:nvPicPr>
        <p:blipFill>
          <a:blip r:embed="rId3">
            <a:alphaModFix/>
          </a:blip>
          <a:stretch>
            <a:fillRect/>
          </a:stretch>
        </p:blipFill>
        <p:spPr>
          <a:xfrm>
            <a:off x="457200" y="1679825"/>
            <a:ext cx="4554225" cy="2742116"/>
          </a:xfrm>
          <a:prstGeom prst="rect">
            <a:avLst/>
          </a:prstGeom>
          <a:noFill/>
          <a:ln>
            <a:noFill/>
          </a:ln>
        </p:spPr>
      </p:pic>
      <p:pic>
        <p:nvPicPr>
          <p:cNvPr id="244" name="Google Shape;244;p30"/>
          <p:cNvPicPr preferRelativeResize="0"/>
          <p:nvPr/>
        </p:nvPicPr>
        <p:blipFill rotWithShape="1">
          <a:blip r:embed="rId4">
            <a:alphaModFix/>
          </a:blip>
          <a:srcRect b="11533" l="19685" r="53556" t="67818"/>
          <a:stretch/>
        </p:blipFill>
        <p:spPr>
          <a:xfrm>
            <a:off x="5505325" y="2018499"/>
            <a:ext cx="3143702" cy="1303924"/>
          </a:xfrm>
          <a:prstGeom prst="rect">
            <a:avLst/>
          </a:prstGeom>
          <a:noFill/>
          <a:ln>
            <a:noFill/>
          </a:ln>
        </p:spPr>
      </p:pic>
      <p:sp>
        <p:nvSpPr>
          <p:cNvPr id="245" name="Google Shape;245;p30"/>
          <p:cNvSpPr txBox="1"/>
          <p:nvPr/>
        </p:nvSpPr>
        <p:spPr>
          <a:xfrm>
            <a:off x="457247" y="4424296"/>
            <a:ext cx="4554000" cy="31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pt-PT" sz="1100">
                <a:solidFill>
                  <a:srgbClr val="2B2A35"/>
                </a:solidFill>
                <a:latin typeface="Barlow SemiBold"/>
                <a:ea typeface="Barlow SemiBold"/>
                <a:cs typeface="Barlow SemiBold"/>
                <a:sym typeface="Barlow SemiBold"/>
              </a:rPr>
              <a:t>Zero crossing rate wave plot annotated with spikes.</a:t>
            </a:r>
            <a:endParaRPr sz="1100">
              <a:solidFill>
                <a:srgbClr val="2B2A35"/>
              </a:solidFill>
              <a:latin typeface="Barlow SemiBold"/>
              <a:ea typeface="Barlow SemiBold"/>
              <a:cs typeface="Barlow SemiBold"/>
              <a:sym typeface="Barlow SemiBold"/>
            </a:endParaRPr>
          </a:p>
        </p:txBody>
      </p:sp>
      <p:sp>
        <p:nvSpPr>
          <p:cNvPr id="246" name="Google Shape;246;p30"/>
          <p:cNvSpPr txBox="1"/>
          <p:nvPr/>
        </p:nvSpPr>
        <p:spPr>
          <a:xfrm>
            <a:off x="5146950" y="1624200"/>
            <a:ext cx="3469800" cy="33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pt-PT" sz="1200">
                <a:latin typeface="Barlow SemiBold"/>
                <a:ea typeface="Barlow SemiBold"/>
                <a:cs typeface="Barlow SemiBold"/>
                <a:sym typeface="Barlow SemiBold"/>
              </a:rPr>
              <a:t>Python code fo</a:t>
            </a:r>
            <a:r>
              <a:rPr lang="pt-PT" sz="1200">
                <a:latin typeface="Barlow SemiBold"/>
                <a:ea typeface="Barlow SemiBold"/>
                <a:cs typeface="Barlow SemiBold"/>
                <a:sym typeface="Barlow SemiBold"/>
              </a:rPr>
              <a:t>r calculating </a:t>
            </a:r>
            <a:r>
              <a:rPr lang="pt-PT" sz="1200">
                <a:latin typeface="Barlow SemiBold"/>
                <a:ea typeface="Barlow SemiBold"/>
                <a:cs typeface="Barlow SemiBold"/>
                <a:sym typeface="Barlow SemiBold"/>
              </a:rPr>
              <a:t>the spikes </a:t>
            </a:r>
            <a:r>
              <a:rPr lang="pt-PT" sz="1200">
                <a:latin typeface="Barlow SemiBold"/>
                <a:ea typeface="Barlow SemiBold"/>
                <a:cs typeface="Barlow SemiBold"/>
                <a:sym typeface="Barlow SemiBold"/>
              </a:rPr>
              <a:t>metric</a:t>
            </a:r>
            <a:r>
              <a:rPr lang="pt-PT" sz="1200">
                <a:latin typeface="Barlow SemiBold"/>
                <a:ea typeface="Barlow SemiBold"/>
                <a:cs typeface="Barlow SemiBold"/>
                <a:sym typeface="Barlow SemiBold"/>
              </a:rPr>
              <a:t>:</a:t>
            </a:r>
            <a:endParaRPr sz="1200">
              <a:latin typeface="Barlow SemiBold"/>
              <a:ea typeface="Barlow SemiBold"/>
              <a:cs typeface="Barlow SemiBold"/>
              <a:sym typeface="Barlow SemiBold"/>
            </a:endParaRPr>
          </a:p>
        </p:txBody>
      </p:sp>
      <p:sp>
        <p:nvSpPr>
          <p:cNvPr id="247" name="Google Shape;247;p30"/>
          <p:cNvSpPr txBox="1"/>
          <p:nvPr>
            <p:ph type="title"/>
          </p:nvPr>
        </p:nvSpPr>
        <p:spPr>
          <a:xfrm>
            <a:off x="457200" y="605600"/>
            <a:ext cx="8191800" cy="5760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sz="4400">
                <a:latin typeface="Barlow SemiBold"/>
                <a:ea typeface="Barlow SemiBold"/>
                <a:cs typeface="Barlow SemiBold"/>
                <a:sym typeface="Barlow SemiBold"/>
              </a:rPr>
              <a:t>3.2. </a:t>
            </a:r>
            <a:r>
              <a:rPr lang="pt-PT" sz="4400">
                <a:latin typeface="Barlow SemiBold"/>
                <a:ea typeface="Barlow SemiBold"/>
                <a:cs typeface="Barlow SemiBold"/>
                <a:sym typeface="Barlow SemiBold"/>
              </a:rPr>
              <a:t>Feature Analysis</a:t>
            </a:r>
            <a:endParaRPr sz="4400"/>
          </a:p>
        </p:txBody>
      </p:sp>
    </p:spTree>
  </p:cSld>
  <p:clrMapOvr>
    <a:masterClrMapping/>
  </p:clrMapOvr>
  <mc:AlternateContent>
    <mc:Choice Requires="p14">
      <p:transition>
        <p14:prism dir="l"/>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1" name="Shape 251"/>
        <p:cNvGrpSpPr/>
        <p:nvPr/>
      </p:nvGrpSpPr>
      <p:grpSpPr>
        <a:xfrm>
          <a:off x="0" y="0"/>
          <a:ext cx="0" cy="0"/>
          <a:chOff x="0" y="0"/>
          <a:chExt cx="0" cy="0"/>
        </a:xfrm>
      </p:grpSpPr>
      <p:sp>
        <p:nvSpPr>
          <p:cNvPr id="252" name="Google Shape;252;p3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solidFill>
                  <a:schemeClr val="lt1"/>
                </a:solidFill>
              </a:rPr>
              <a:t>‹#›</a:t>
            </a:fld>
            <a:endParaRPr>
              <a:solidFill>
                <a:schemeClr val="lt1"/>
              </a:solidFill>
            </a:endParaRPr>
          </a:p>
        </p:txBody>
      </p:sp>
      <p:sp>
        <p:nvSpPr>
          <p:cNvPr id="253" name="Google Shape;253;p31"/>
          <p:cNvSpPr txBox="1"/>
          <p:nvPr>
            <p:ph idx="4294967295" type="subTitle"/>
          </p:nvPr>
        </p:nvSpPr>
        <p:spPr>
          <a:xfrm>
            <a:off x="464975" y="1176275"/>
            <a:ext cx="8320500" cy="291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pt-PT" sz="1600">
                <a:latin typeface="Barlow SemiBold"/>
                <a:ea typeface="Barlow SemiBold"/>
                <a:cs typeface="Barlow SemiBold"/>
                <a:sym typeface="Barlow SemiBold"/>
              </a:rPr>
              <a:t>Bar Plots</a:t>
            </a:r>
            <a:endParaRPr sz="1600">
              <a:latin typeface="Barlow SemiBold"/>
              <a:ea typeface="Barlow SemiBold"/>
              <a:cs typeface="Barlow SemiBold"/>
              <a:sym typeface="Barlow SemiBold"/>
            </a:endParaRPr>
          </a:p>
        </p:txBody>
      </p:sp>
      <p:pic>
        <p:nvPicPr>
          <p:cNvPr id="254" name="Google Shape;254;p31"/>
          <p:cNvPicPr preferRelativeResize="0"/>
          <p:nvPr/>
        </p:nvPicPr>
        <p:blipFill>
          <a:blip r:embed="rId3">
            <a:alphaModFix/>
          </a:blip>
          <a:stretch>
            <a:fillRect/>
          </a:stretch>
        </p:blipFill>
        <p:spPr>
          <a:xfrm>
            <a:off x="1259125" y="1587000"/>
            <a:ext cx="6871173" cy="2604826"/>
          </a:xfrm>
          <a:prstGeom prst="rect">
            <a:avLst/>
          </a:prstGeom>
          <a:noFill/>
          <a:ln>
            <a:noFill/>
          </a:ln>
        </p:spPr>
      </p:pic>
      <p:sp>
        <p:nvSpPr>
          <p:cNvPr id="255" name="Google Shape;255;p31"/>
          <p:cNvSpPr txBox="1"/>
          <p:nvPr/>
        </p:nvSpPr>
        <p:spPr>
          <a:xfrm>
            <a:off x="1259137" y="4127146"/>
            <a:ext cx="6830100" cy="3570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pt-PT" sz="1100">
                <a:latin typeface="Barlow SemiBold"/>
                <a:ea typeface="Barlow SemiBold"/>
                <a:cs typeface="Barlow SemiBold"/>
                <a:sym typeface="Barlow SemiBold"/>
              </a:rPr>
              <a:t>Bar plots mean for metrics used on the mel spectrogram feature.</a:t>
            </a:r>
            <a:endParaRPr sz="1100">
              <a:latin typeface="Barlow SemiBold"/>
              <a:ea typeface="Barlow SemiBold"/>
              <a:cs typeface="Barlow SemiBold"/>
              <a:sym typeface="Barlow SemiBold"/>
            </a:endParaRPr>
          </a:p>
        </p:txBody>
      </p:sp>
      <p:sp>
        <p:nvSpPr>
          <p:cNvPr id="256" name="Google Shape;256;p31"/>
          <p:cNvSpPr txBox="1"/>
          <p:nvPr>
            <p:ph type="title"/>
          </p:nvPr>
        </p:nvSpPr>
        <p:spPr>
          <a:xfrm>
            <a:off x="457200" y="605600"/>
            <a:ext cx="8191800" cy="5760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sz="4400">
                <a:latin typeface="Barlow SemiBold"/>
                <a:ea typeface="Barlow SemiBold"/>
                <a:cs typeface="Barlow SemiBold"/>
                <a:sym typeface="Barlow SemiBold"/>
              </a:rPr>
              <a:t>3.2. Feature Analysis</a:t>
            </a:r>
            <a:endParaRPr sz="4400"/>
          </a:p>
        </p:txBody>
      </p:sp>
    </p:spTree>
  </p:cSld>
  <p:clrMapOvr>
    <a:masterClrMapping/>
  </p:clrMapOvr>
  <mc:AlternateContent>
    <mc:Choice Requires="p14">
      <p:transition spd="med">
        <p14:prism dir="l"/>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4"/>
          <p:cNvPicPr preferRelativeResize="0"/>
          <p:nvPr/>
        </p:nvPicPr>
        <p:blipFill>
          <a:blip r:embed="rId3">
            <a:alphaModFix/>
          </a:blip>
          <a:stretch>
            <a:fillRect/>
          </a:stretch>
        </p:blipFill>
        <p:spPr>
          <a:xfrm>
            <a:off x="1301500" y="2764800"/>
            <a:ext cx="2062649" cy="1871951"/>
          </a:xfrm>
          <a:prstGeom prst="rect">
            <a:avLst/>
          </a:prstGeom>
          <a:noFill/>
          <a:ln>
            <a:noFill/>
          </a:ln>
          <a:effectLst>
            <a:outerShdw blurRad="57150" rotWithShape="0" algn="bl" dir="5400000" dist="19050">
              <a:srgbClr val="000000">
                <a:alpha val="50000"/>
              </a:srgbClr>
            </a:outerShdw>
          </a:effectLst>
        </p:spPr>
      </p:pic>
      <p:pic>
        <p:nvPicPr>
          <p:cNvPr id="80" name="Google Shape;80;p14"/>
          <p:cNvPicPr preferRelativeResize="0"/>
          <p:nvPr/>
        </p:nvPicPr>
        <p:blipFill>
          <a:blip r:embed="rId4">
            <a:alphaModFix/>
          </a:blip>
          <a:stretch>
            <a:fillRect/>
          </a:stretch>
        </p:blipFill>
        <p:spPr>
          <a:xfrm>
            <a:off x="5057625" y="2986575"/>
            <a:ext cx="2949002" cy="1650174"/>
          </a:xfrm>
          <a:prstGeom prst="rect">
            <a:avLst/>
          </a:prstGeom>
          <a:noFill/>
          <a:ln>
            <a:noFill/>
          </a:ln>
          <a:effectLst>
            <a:outerShdw blurRad="57150" rotWithShape="0" algn="bl" dir="5400000" dist="19050">
              <a:srgbClr val="000000">
                <a:alpha val="50000"/>
              </a:srgbClr>
            </a:outerShdw>
          </a:effectLst>
        </p:spPr>
      </p:pic>
      <p:sp>
        <p:nvSpPr>
          <p:cNvPr id="81" name="Google Shape;81;p14"/>
          <p:cNvSpPr txBox="1"/>
          <p:nvPr>
            <p:ph idx="1" type="body"/>
          </p:nvPr>
        </p:nvSpPr>
        <p:spPr>
          <a:xfrm>
            <a:off x="889600" y="713075"/>
            <a:ext cx="7604400" cy="1601400"/>
          </a:xfrm>
          <a:prstGeom prst="rect">
            <a:avLst/>
          </a:prstGeom>
          <a:effectLst>
            <a:outerShdw blurRad="142875" rotWithShape="0" algn="bl" dir="5400000" dist="28575">
              <a:srgbClr val="000000">
                <a:alpha val="50000"/>
              </a:srgbClr>
            </a:outerShdw>
          </a:effectLst>
        </p:spPr>
        <p:txBody>
          <a:bodyPr anchorCtr="0" anchor="t" bIns="0" lIns="0" spcFirstLastPara="1" rIns="0" wrap="square" tIns="0">
            <a:noAutofit/>
          </a:bodyPr>
          <a:lstStyle/>
          <a:p>
            <a:pPr indent="0" lvl="0" marL="0" rtl="0" algn="just">
              <a:spcBef>
                <a:spcPts val="600"/>
              </a:spcBef>
              <a:spcAft>
                <a:spcPts val="0"/>
              </a:spcAft>
              <a:buNone/>
            </a:pPr>
            <a:r>
              <a:rPr lang="pt-PT" sz="1700"/>
              <a:t>Just like we can understand speech and machines can communicate in speech, we also understand and communicate with humor and other kinds of emotions. And machines that can speak the language of emotions are going to have better, more effective interactions with us.</a:t>
            </a:r>
            <a:endParaRPr sz="1700"/>
          </a:p>
          <a:p>
            <a:pPr indent="457200" lvl="0" marL="3200400" rtl="0" algn="r">
              <a:spcBef>
                <a:spcPts val="600"/>
              </a:spcBef>
              <a:spcAft>
                <a:spcPts val="0"/>
              </a:spcAft>
              <a:buNone/>
            </a:pPr>
            <a:r>
              <a:rPr lang="pt-PT" sz="1700"/>
              <a:t> - MIT Sloan professor Erik Brynjolfsson</a:t>
            </a:r>
            <a:endParaRPr sz="1700"/>
          </a:p>
        </p:txBody>
      </p:sp>
      <p:sp>
        <p:nvSpPr>
          <p:cNvPr id="82" name="Google Shape;82;p1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3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solidFill>
                  <a:schemeClr val="lt1"/>
                </a:solidFill>
              </a:rPr>
              <a:t>‹#›</a:t>
            </a:fld>
            <a:endParaRPr>
              <a:solidFill>
                <a:schemeClr val="lt1"/>
              </a:solidFill>
            </a:endParaRPr>
          </a:p>
        </p:txBody>
      </p:sp>
      <p:sp>
        <p:nvSpPr>
          <p:cNvPr id="262" name="Google Shape;262;p32"/>
          <p:cNvSpPr txBox="1"/>
          <p:nvPr>
            <p:ph idx="4294967295" type="subTitle"/>
          </p:nvPr>
        </p:nvSpPr>
        <p:spPr>
          <a:xfrm>
            <a:off x="464975" y="1176275"/>
            <a:ext cx="8320500" cy="291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pt-PT" sz="1600">
                <a:latin typeface="Barlow SemiBold"/>
                <a:ea typeface="Barlow SemiBold"/>
                <a:cs typeface="Barlow SemiBold"/>
                <a:sym typeface="Barlow SemiBold"/>
              </a:rPr>
              <a:t>Wave Plots with Surrounding Areas</a:t>
            </a:r>
            <a:endParaRPr sz="1600">
              <a:latin typeface="Barlow SemiBold"/>
              <a:ea typeface="Barlow SemiBold"/>
              <a:cs typeface="Barlow SemiBold"/>
              <a:sym typeface="Barlow SemiBold"/>
            </a:endParaRPr>
          </a:p>
        </p:txBody>
      </p:sp>
      <p:pic>
        <p:nvPicPr>
          <p:cNvPr id="263" name="Google Shape;263;p32"/>
          <p:cNvPicPr preferRelativeResize="0"/>
          <p:nvPr/>
        </p:nvPicPr>
        <p:blipFill>
          <a:blip r:embed="rId3">
            <a:alphaModFix/>
          </a:blip>
          <a:stretch>
            <a:fillRect/>
          </a:stretch>
        </p:blipFill>
        <p:spPr>
          <a:xfrm>
            <a:off x="388538" y="1439562"/>
            <a:ext cx="6380377" cy="1494150"/>
          </a:xfrm>
          <a:prstGeom prst="rect">
            <a:avLst/>
          </a:prstGeom>
          <a:noFill/>
          <a:ln>
            <a:noFill/>
          </a:ln>
        </p:spPr>
      </p:pic>
      <p:pic>
        <p:nvPicPr>
          <p:cNvPr id="264" name="Google Shape;264;p32"/>
          <p:cNvPicPr preferRelativeResize="0"/>
          <p:nvPr/>
        </p:nvPicPr>
        <p:blipFill rotWithShape="1">
          <a:blip r:embed="rId4">
            <a:alphaModFix/>
          </a:blip>
          <a:srcRect b="0" l="0" r="0" t="0"/>
          <a:stretch/>
        </p:blipFill>
        <p:spPr>
          <a:xfrm>
            <a:off x="401775" y="3064400"/>
            <a:ext cx="5221752" cy="1683550"/>
          </a:xfrm>
          <a:prstGeom prst="rect">
            <a:avLst/>
          </a:prstGeom>
          <a:noFill/>
          <a:ln>
            <a:noFill/>
          </a:ln>
        </p:spPr>
      </p:pic>
      <p:sp>
        <p:nvSpPr>
          <p:cNvPr id="265" name="Google Shape;265;p32"/>
          <p:cNvSpPr txBox="1"/>
          <p:nvPr/>
        </p:nvSpPr>
        <p:spPr>
          <a:xfrm>
            <a:off x="6742513" y="1716550"/>
            <a:ext cx="2127600" cy="940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pt-PT" sz="1100">
                <a:latin typeface="Barlow SemiBold"/>
                <a:ea typeface="Barlow SemiBold"/>
                <a:cs typeface="Barlow SemiBold"/>
                <a:sym typeface="Barlow SemiBold"/>
              </a:rPr>
              <a:t>Zero crossing rate wave plots with a surrounding area of five male subjects for the same utterance with the anger emotion.</a:t>
            </a:r>
            <a:endParaRPr sz="1100">
              <a:latin typeface="Barlow SemiBold"/>
              <a:ea typeface="Barlow SemiBold"/>
              <a:cs typeface="Barlow SemiBold"/>
              <a:sym typeface="Barlow SemiBold"/>
            </a:endParaRPr>
          </a:p>
        </p:txBody>
      </p:sp>
      <p:sp>
        <p:nvSpPr>
          <p:cNvPr id="266" name="Google Shape;266;p32"/>
          <p:cNvSpPr txBox="1"/>
          <p:nvPr/>
        </p:nvSpPr>
        <p:spPr>
          <a:xfrm>
            <a:off x="5711425" y="3323775"/>
            <a:ext cx="3158700" cy="988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pt-PT" sz="1100">
                <a:latin typeface="Barlow SemiBold"/>
                <a:ea typeface="Barlow SemiBold"/>
                <a:cs typeface="Barlow SemiBold"/>
                <a:sym typeface="Barlow SemiBold"/>
              </a:rPr>
              <a:t>Zero crossing rate wave plots with a surrounding area of a single male subject and sentence for</a:t>
            </a:r>
            <a:endParaRPr sz="1100">
              <a:latin typeface="Barlow SemiBold"/>
              <a:ea typeface="Barlow SemiBold"/>
              <a:cs typeface="Barlow SemiBold"/>
              <a:sym typeface="Barlow SemiBold"/>
            </a:endParaRPr>
          </a:p>
          <a:p>
            <a:pPr indent="0" lvl="0" marL="0" marR="0" rtl="0" algn="ctr">
              <a:lnSpc>
                <a:spcPct val="100000"/>
              </a:lnSpc>
              <a:spcBef>
                <a:spcPts val="0"/>
              </a:spcBef>
              <a:spcAft>
                <a:spcPts val="0"/>
              </a:spcAft>
              <a:buNone/>
            </a:pPr>
            <a:r>
              <a:rPr lang="pt-PT" sz="1100">
                <a:latin typeface="Barlow SemiBold"/>
                <a:ea typeface="Barlow SemiBold"/>
                <a:cs typeface="Barlow SemiBold"/>
                <a:sym typeface="Barlow SemiBold"/>
              </a:rPr>
              <a:t>all different emotions.</a:t>
            </a:r>
            <a:endParaRPr sz="1100">
              <a:latin typeface="Barlow SemiBold"/>
              <a:ea typeface="Barlow SemiBold"/>
              <a:cs typeface="Barlow SemiBold"/>
              <a:sym typeface="Barlow SemiBold"/>
            </a:endParaRPr>
          </a:p>
        </p:txBody>
      </p:sp>
      <p:sp>
        <p:nvSpPr>
          <p:cNvPr id="267" name="Google Shape;267;p32"/>
          <p:cNvSpPr txBox="1"/>
          <p:nvPr>
            <p:ph type="title"/>
          </p:nvPr>
        </p:nvSpPr>
        <p:spPr>
          <a:xfrm>
            <a:off x="457200" y="605600"/>
            <a:ext cx="8191800" cy="5760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sz="4400">
                <a:latin typeface="Barlow SemiBold"/>
                <a:ea typeface="Barlow SemiBold"/>
                <a:cs typeface="Barlow SemiBold"/>
                <a:sym typeface="Barlow SemiBold"/>
              </a:rPr>
              <a:t>3.2. Feature Analysis</a:t>
            </a:r>
            <a:endParaRPr sz="4400"/>
          </a:p>
        </p:txBody>
      </p:sp>
    </p:spTree>
  </p:cSld>
  <p:clrMapOvr>
    <a:masterClrMapping/>
  </p:clrMapOvr>
  <mc:AlternateContent>
    <mc:Choice Requires="p14">
      <p:transition>
        <p14:prism dir="l"/>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1" name="Shape 271"/>
        <p:cNvGrpSpPr/>
        <p:nvPr/>
      </p:nvGrpSpPr>
      <p:grpSpPr>
        <a:xfrm>
          <a:off x="0" y="0"/>
          <a:ext cx="0" cy="0"/>
          <a:chOff x="0" y="0"/>
          <a:chExt cx="0" cy="0"/>
        </a:xfrm>
      </p:grpSpPr>
      <p:sp>
        <p:nvSpPr>
          <p:cNvPr id="272" name="Google Shape;272;p3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solidFill>
                  <a:schemeClr val="lt1"/>
                </a:solidFill>
              </a:rPr>
              <a:t>‹#›</a:t>
            </a:fld>
            <a:endParaRPr>
              <a:solidFill>
                <a:schemeClr val="lt1"/>
              </a:solidFill>
            </a:endParaRPr>
          </a:p>
        </p:txBody>
      </p:sp>
      <p:sp>
        <p:nvSpPr>
          <p:cNvPr id="273" name="Google Shape;273;p33"/>
          <p:cNvSpPr txBox="1"/>
          <p:nvPr>
            <p:ph idx="4294967295" type="subTitle"/>
          </p:nvPr>
        </p:nvSpPr>
        <p:spPr>
          <a:xfrm>
            <a:off x="464975" y="1176275"/>
            <a:ext cx="8320500" cy="291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pt-PT" sz="1600">
                <a:latin typeface="Barlow SemiBold"/>
                <a:ea typeface="Barlow SemiBold"/>
                <a:cs typeface="Barlow SemiBold"/>
                <a:sym typeface="Barlow SemiBold"/>
              </a:rPr>
              <a:t>Variation Plots</a:t>
            </a:r>
            <a:endParaRPr sz="1600">
              <a:latin typeface="Barlow SemiBold"/>
              <a:ea typeface="Barlow SemiBold"/>
              <a:cs typeface="Barlow SemiBold"/>
              <a:sym typeface="Barlow SemiBold"/>
            </a:endParaRPr>
          </a:p>
        </p:txBody>
      </p:sp>
      <p:sp>
        <p:nvSpPr>
          <p:cNvPr id="274" name="Google Shape;274;p33"/>
          <p:cNvSpPr txBox="1"/>
          <p:nvPr/>
        </p:nvSpPr>
        <p:spPr>
          <a:xfrm>
            <a:off x="1210325" y="4127268"/>
            <a:ext cx="6829800" cy="350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pt-PT" sz="1100">
                <a:latin typeface="Barlow SemiBold"/>
                <a:ea typeface="Barlow SemiBold"/>
                <a:cs typeface="Barlow SemiBold"/>
                <a:sym typeface="Barlow SemiBold"/>
              </a:rPr>
              <a:t>Zero crossing rate mean values variation plot along 50 audios of speech utterances for all emotions.</a:t>
            </a:r>
            <a:endParaRPr sz="1100">
              <a:latin typeface="Barlow SemiBold"/>
              <a:ea typeface="Barlow SemiBold"/>
              <a:cs typeface="Barlow SemiBold"/>
              <a:sym typeface="Barlow SemiBold"/>
            </a:endParaRPr>
          </a:p>
        </p:txBody>
      </p:sp>
      <p:pic>
        <p:nvPicPr>
          <p:cNvPr id="275" name="Google Shape;275;p33"/>
          <p:cNvPicPr preferRelativeResize="0"/>
          <p:nvPr/>
        </p:nvPicPr>
        <p:blipFill>
          <a:blip r:embed="rId3">
            <a:alphaModFix/>
          </a:blip>
          <a:stretch>
            <a:fillRect/>
          </a:stretch>
        </p:blipFill>
        <p:spPr>
          <a:xfrm>
            <a:off x="1524643" y="1814900"/>
            <a:ext cx="6201247" cy="2344123"/>
          </a:xfrm>
          <a:prstGeom prst="rect">
            <a:avLst/>
          </a:prstGeom>
          <a:noFill/>
          <a:ln>
            <a:noFill/>
          </a:ln>
        </p:spPr>
      </p:pic>
      <p:sp>
        <p:nvSpPr>
          <p:cNvPr id="276" name="Google Shape;276;p33"/>
          <p:cNvSpPr txBox="1"/>
          <p:nvPr>
            <p:ph type="title"/>
          </p:nvPr>
        </p:nvSpPr>
        <p:spPr>
          <a:xfrm>
            <a:off x="457200" y="605600"/>
            <a:ext cx="8191800" cy="5760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sz="4400">
                <a:latin typeface="Barlow SemiBold"/>
                <a:ea typeface="Barlow SemiBold"/>
                <a:cs typeface="Barlow SemiBold"/>
                <a:sym typeface="Barlow SemiBold"/>
              </a:rPr>
              <a:t>3.2. Feature Analysis</a:t>
            </a:r>
            <a:endParaRPr sz="4400"/>
          </a:p>
        </p:txBody>
      </p:sp>
    </p:spTree>
  </p:cSld>
  <p:clrMapOvr>
    <a:masterClrMapping/>
  </p:clrMapOvr>
  <mc:AlternateContent>
    <mc:Choice Requires="p14">
      <p:transition>
        <p14:prism dir="l"/>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0" name="Shape 280"/>
        <p:cNvGrpSpPr/>
        <p:nvPr/>
      </p:nvGrpSpPr>
      <p:grpSpPr>
        <a:xfrm>
          <a:off x="0" y="0"/>
          <a:ext cx="0" cy="0"/>
          <a:chOff x="0" y="0"/>
          <a:chExt cx="0" cy="0"/>
        </a:xfrm>
      </p:grpSpPr>
      <p:sp>
        <p:nvSpPr>
          <p:cNvPr id="281" name="Google Shape;281;p3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solidFill>
                  <a:schemeClr val="lt1"/>
                </a:solidFill>
              </a:rPr>
              <a:t>‹#›</a:t>
            </a:fld>
            <a:endParaRPr>
              <a:solidFill>
                <a:schemeClr val="lt1"/>
              </a:solidFill>
            </a:endParaRPr>
          </a:p>
        </p:txBody>
      </p:sp>
      <p:sp>
        <p:nvSpPr>
          <p:cNvPr id="282" name="Google Shape;282;p34"/>
          <p:cNvSpPr txBox="1"/>
          <p:nvPr>
            <p:ph idx="4294967295" type="subTitle"/>
          </p:nvPr>
        </p:nvSpPr>
        <p:spPr>
          <a:xfrm>
            <a:off x="464975" y="1176275"/>
            <a:ext cx="8320500" cy="2919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pt-PT" sz="1600">
                <a:latin typeface="Barlow SemiBold"/>
                <a:ea typeface="Barlow SemiBold"/>
                <a:cs typeface="Barlow SemiBold"/>
                <a:sym typeface="Barlow SemiBold"/>
              </a:rPr>
              <a:t>Box Plots</a:t>
            </a:r>
            <a:endParaRPr sz="1600">
              <a:latin typeface="Barlow SemiBold"/>
              <a:ea typeface="Barlow SemiBold"/>
              <a:cs typeface="Barlow SemiBold"/>
              <a:sym typeface="Barlow SemiBold"/>
            </a:endParaRPr>
          </a:p>
        </p:txBody>
      </p:sp>
      <p:pic>
        <p:nvPicPr>
          <p:cNvPr id="283" name="Google Shape;283;p34"/>
          <p:cNvPicPr preferRelativeResize="0"/>
          <p:nvPr/>
        </p:nvPicPr>
        <p:blipFill>
          <a:blip r:embed="rId3">
            <a:alphaModFix/>
          </a:blip>
          <a:stretch>
            <a:fillRect/>
          </a:stretch>
        </p:blipFill>
        <p:spPr>
          <a:xfrm>
            <a:off x="1341274" y="1468175"/>
            <a:ext cx="6271340" cy="2960715"/>
          </a:xfrm>
          <a:prstGeom prst="rect">
            <a:avLst/>
          </a:prstGeom>
          <a:noFill/>
          <a:ln>
            <a:noFill/>
          </a:ln>
        </p:spPr>
      </p:pic>
      <p:sp>
        <p:nvSpPr>
          <p:cNvPr id="284" name="Google Shape;284;p34"/>
          <p:cNvSpPr txBox="1"/>
          <p:nvPr/>
        </p:nvSpPr>
        <p:spPr>
          <a:xfrm>
            <a:off x="1387218" y="4377121"/>
            <a:ext cx="6377700" cy="319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pt-PT" sz="1100">
                <a:latin typeface="Barlow SemiBold"/>
                <a:ea typeface="Barlow SemiBold"/>
                <a:cs typeface="Barlow SemiBold"/>
                <a:sym typeface="Barlow SemiBold"/>
              </a:rPr>
              <a:t>Zero crossing rate mean values box plot for all emotions and different subjects.</a:t>
            </a:r>
            <a:endParaRPr sz="1100">
              <a:latin typeface="Barlow SemiBold"/>
              <a:ea typeface="Barlow SemiBold"/>
              <a:cs typeface="Barlow SemiBold"/>
              <a:sym typeface="Barlow SemiBold"/>
            </a:endParaRPr>
          </a:p>
        </p:txBody>
      </p:sp>
      <p:sp>
        <p:nvSpPr>
          <p:cNvPr id="285" name="Google Shape;285;p34"/>
          <p:cNvSpPr txBox="1"/>
          <p:nvPr>
            <p:ph type="title"/>
          </p:nvPr>
        </p:nvSpPr>
        <p:spPr>
          <a:xfrm>
            <a:off x="457200" y="605600"/>
            <a:ext cx="8191800" cy="5760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sz="4400">
                <a:latin typeface="Barlow SemiBold"/>
                <a:ea typeface="Barlow SemiBold"/>
                <a:cs typeface="Barlow SemiBold"/>
                <a:sym typeface="Barlow SemiBold"/>
              </a:rPr>
              <a:t>3.2. Feature Analysis</a:t>
            </a:r>
            <a:endParaRPr sz="4400"/>
          </a:p>
        </p:txBody>
      </p:sp>
    </p:spTree>
  </p:cSld>
  <p:clrMapOvr>
    <a:masterClrMapping/>
  </p:clrMapOvr>
  <mc:AlternateContent>
    <mc:Choice Requires="p14">
      <p:transition>
        <p14:prism dir="l"/>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9" name="Shape 289"/>
        <p:cNvGrpSpPr/>
        <p:nvPr/>
      </p:nvGrpSpPr>
      <p:grpSpPr>
        <a:xfrm>
          <a:off x="0" y="0"/>
          <a:ext cx="0" cy="0"/>
          <a:chOff x="0" y="0"/>
          <a:chExt cx="0" cy="0"/>
        </a:xfrm>
      </p:grpSpPr>
      <p:sp>
        <p:nvSpPr>
          <p:cNvPr id="290" name="Google Shape;290;p3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
        <p:nvSpPr>
          <p:cNvPr id="291" name="Google Shape;291;p35"/>
          <p:cNvSpPr txBox="1"/>
          <p:nvPr>
            <p:ph idx="4294967295" type="subTitle"/>
          </p:nvPr>
        </p:nvSpPr>
        <p:spPr>
          <a:xfrm>
            <a:off x="457200" y="1181600"/>
            <a:ext cx="6984000" cy="291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pt-PT">
                <a:latin typeface="Barlow SemiBold"/>
                <a:ea typeface="Barlow SemiBold"/>
                <a:cs typeface="Barlow SemiBold"/>
                <a:sym typeface="Barlow SemiBold"/>
              </a:rPr>
              <a:t>Correlation-Based Feature Selection</a:t>
            </a:r>
            <a:r>
              <a:rPr lang="pt-PT">
                <a:latin typeface="Barlow SemiBold"/>
                <a:ea typeface="Barlow SemiBold"/>
                <a:cs typeface="Barlow SemiBold"/>
                <a:sym typeface="Barlow SemiBold"/>
              </a:rPr>
              <a:t> (CFS)</a:t>
            </a:r>
            <a:endParaRPr>
              <a:latin typeface="Barlow SemiBold"/>
              <a:ea typeface="Barlow SemiBold"/>
              <a:cs typeface="Barlow SemiBold"/>
              <a:sym typeface="Barlow SemiBold"/>
            </a:endParaRPr>
          </a:p>
        </p:txBody>
      </p:sp>
      <p:pic>
        <p:nvPicPr>
          <p:cNvPr id="292" name="Google Shape;292;p35"/>
          <p:cNvPicPr preferRelativeResize="0"/>
          <p:nvPr/>
        </p:nvPicPr>
        <p:blipFill>
          <a:blip r:embed="rId3">
            <a:alphaModFix/>
          </a:blip>
          <a:stretch>
            <a:fillRect/>
          </a:stretch>
        </p:blipFill>
        <p:spPr>
          <a:xfrm>
            <a:off x="431675" y="1671325"/>
            <a:ext cx="3565694" cy="2779400"/>
          </a:xfrm>
          <a:prstGeom prst="rect">
            <a:avLst/>
          </a:prstGeom>
          <a:noFill/>
          <a:ln>
            <a:noFill/>
          </a:ln>
        </p:spPr>
      </p:pic>
      <p:pic>
        <p:nvPicPr>
          <p:cNvPr id="293" name="Google Shape;293;p35"/>
          <p:cNvPicPr preferRelativeResize="0"/>
          <p:nvPr/>
        </p:nvPicPr>
        <p:blipFill>
          <a:blip r:embed="rId4">
            <a:alphaModFix/>
          </a:blip>
          <a:stretch>
            <a:fillRect/>
          </a:stretch>
        </p:blipFill>
        <p:spPr>
          <a:xfrm>
            <a:off x="4905775" y="1671325"/>
            <a:ext cx="3565699" cy="2779404"/>
          </a:xfrm>
          <a:prstGeom prst="rect">
            <a:avLst/>
          </a:prstGeom>
          <a:noFill/>
          <a:ln>
            <a:noFill/>
          </a:ln>
        </p:spPr>
      </p:pic>
      <p:sp>
        <p:nvSpPr>
          <p:cNvPr id="294" name="Google Shape;294;p35"/>
          <p:cNvSpPr txBox="1"/>
          <p:nvPr/>
        </p:nvSpPr>
        <p:spPr>
          <a:xfrm>
            <a:off x="4602425" y="4493675"/>
            <a:ext cx="4172400" cy="31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pt-PT" sz="1200">
                <a:solidFill>
                  <a:srgbClr val="2B2A35"/>
                </a:solidFill>
                <a:latin typeface="Barlow SemiBold"/>
                <a:ea typeface="Barlow SemiBold"/>
                <a:cs typeface="Barlow SemiBold"/>
                <a:sym typeface="Barlow SemiBold"/>
              </a:rPr>
              <a:t>Correlation matrix of the selected audio features after CFS.</a:t>
            </a:r>
            <a:endParaRPr sz="1200">
              <a:solidFill>
                <a:srgbClr val="2B2A35"/>
              </a:solidFill>
              <a:latin typeface="Barlow SemiBold"/>
              <a:ea typeface="Barlow SemiBold"/>
              <a:cs typeface="Barlow SemiBold"/>
              <a:sym typeface="Barlow SemiBold"/>
            </a:endParaRPr>
          </a:p>
        </p:txBody>
      </p:sp>
      <p:sp>
        <p:nvSpPr>
          <p:cNvPr id="295" name="Google Shape;295;p35"/>
          <p:cNvSpPr txBox="1"/>
          <p:nvPr/>
        </p:nvSpPr>
        <p:spPr>
          <a:xfrm>
            <a:off x="242525" y="4493675"/>
            <a:ext cx="4035300" cy="31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pt-PT" sz="1200">
                <a:solidFill>
                  <a:srgbClr val="2B2A35"/>
                </a:solidFill>
                <a:latin typeface="Barlow SemiBold"/>
                <a:ea typeface="Barlow SemiBold"/>
                <a:cs typeface="Barlow SemiBold"/>
                <a:sym typeface="Barlow SemiBold"/>
              </a:rPr>
              <a:t>Correlation matrix of all the audio features.</a:t>
            </a:r>
            <a:endParaRPr sz="1200">
              <a:solidFill>
                <a:srgbClr val="2B2A35"/>
              </a:solidFill>
              <a:latin typeface="Barlow SemiBold"/>
              <a:ea typeface="Barlow SemiBold"/>
              <a:cs typeface="Barlow SemiBold"/>
              <a:sym typeface="Barlow SemiBold"/>
            </a:endParaRPr>
          </a:p>
        </p:txBody>
      </p:sp>
      <p:sp>
        <p:nvSpPr>
          <p:cNvPr id="296" name="Google Shape;296;p35"/>
          <p:cNvSpPr/>
          <p:nvPr/>
        </p:nvSpPr>
        <p:spPr>
          <a:xfrm>
            <a:off x="4207075" y="2946563"/>
            <a:ext cx="489000" cy="2289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5"/>
          <p:cNvSpPr txBox="1"/>
          <p:nvPr>
            <p:ph type="title"/>
          </p:nvPr>
        </p:nvSpPr>
        <p:spPr>
          <a:xfrm>
            <a:off x="457200" y="605600"/>
            <a:ext cx="8191800" cy="5760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sz="4400">
                <a:latin typeface="Barlow SemiBold"/>
                <a:ea typeface="Barlow SemiBold"/>
                <a:cs typeface="Barlow SemiBold"/>
                <a:sym typeface="Barlow SemiBold"/>
              </a:rPr>
              <a:t>3.3. Feature Selection</a:t>
            </a:r>
            <a:endParaRPr sz="4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1" name="Shape 301"/>
        <p:cNvGrpSpPr/>
        <p:nvPr/>
      </p:nvGrpSpPr>
      <p:grpSpPr>
        <a:xfrm>
          <a:off x="0" y="0"/>
          <a:ext cx="0" cy="0"/>
          <a:chOff x="0" y="0"/>
          <a:chExt cx="0" cy="0"/>
        </a:xfrm>
      </p:grpSpPr>
      <p:sp>
        <p:nvSpPr>
          <p:cNvPr id="302" name="Google Shape;302;p3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
        <p:nvSpPr>
          <p:cNvPr id="303" name="Google Shape;303;p36"/>
          <p:cNvSpPr txBox="1"/>
          <p:nvPr>
            <p:ph idx="4294967295" type="subTitle"/>
          </p:nvPr>
        </p:nvSpPr>
        <p:spPr>
          <a:xfrm>
            <a:off x="457200" y="1181600"/>
            <a:ext cx="6622800" cy="291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pt-PT">
                <a:latin typeface="Barlow SemiBold"/>
                <a:ea typeface="Barlow SemiBold"/>
                <a:cs typeface="Barlow SemiBold"/>
                <a:sym typeface="Barlow SemiBold"/>
              </a:rPr>
              <a:t>B</a:t>
            </a:r>
            <a:r>
              <a:rPr lang="pt-PT">
                <a:latin typeface="Barlow SemiBold"/>
                <a:ea typeface="Barlow SemiBold"/>
                <a:cs typeface="Barlow SemiBold"/>
                <a:sym typeface="Barlow SemiBold"/>
              </a:rPr>
              <a:t>ackwards Selection</a:t>
            </a:r>
            <a:endParaRPr>
              <a:latin typeface="Barlow SemiBold"/>
              <a:ea typeface="Barlow SemiBold"/>
              <a:cs typeface="Barlow SemiBold"/>
              <a:sym typeface="Barlow SemiBold"/>
            </a:endParaRPr>
          </a:p>
        </p:txBody>
      </p:sp>
      <p:pic>
        <p:nvPicPr>
          <p:cNvPr id="304" name="Google Shape;304;p36"/>
          <p:cNvPicPr preferRelativeResize="0"/>
          <p:nvPr/>
        </p:nvPicPr>
        <p:blipFill>
          <a:blip r:embed="rId3">
            <a:alphaModFix/>
          </a:blip>
          <a:stretch>
            <a:fillRect/>
          </a:stretch>
        </p:blipFill>
        <p:spPr>
          <a:xfrm>
            <a:off x="1326475" y="1690200"/>
            <a:ext cx="6491046" cy="2774850"/>
          </a:xfrm>
          <a:prstGeom prst="rect">
            <a:avLst/>
          </a:prstGeom>
          <a:noFill/>
          <a:ln>
            <a:noFill/>
          </a:ln>
        </p:spPr>
      </p:pic>
      <p:sp>
        <p:nvSpPr>
          <p:cNvPr id="305" name="Google Shape;305;p36"/>
          <p:cNvSpPr txBox="1"/>
          <p:nvPr/>
        </p:nvSpPr>
        <p:spPr>
          <a:xfrm>
            <a:off x="1928550" y="4493675"/>
            <a:ext cx="5526900" cy="31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pt-PT" sz="1200">
                <a:solidFill>
                  <a:srgbClr val="2B2A35"/>
                </a:solidFill>
                <a:latin typeface="Barlow SemiBold"/>
                <a:ea typeface="Barlow SemiBold"/>
                <a:cs typeface="Barlow SemiBold"/>
                <a:sym typeface="Barlow SemiBold"/>
              </a:rPr>
              <a:t>Backwards Selection using the mean accuracy as the selection criteria.</a:t>
            </a:r>
            <a:endParaRPr sz="1200">
              <a:solidFill>
                <a:srgbClr val="2B2A35"/>
              </a:solidFill>
              <a:latin typeface="Barlow SemiBold"/>
              <a:ea typeface="Barlow SemiBold"/>
              <a:cs typeface="Barlow SemiBold"/>
              <a:sym typeface="Barlow SemiBold"/>
            </a:endParaRPr>
          </a:p>
        </p:txBody>
      </p:sp>
      <p:sp>
        <p:nvSpPr>
          <p:cNvPr id="306" name="Google Shape;306;p36"/>
          <p:cNvSpPr txBox="1"/>
          <p:nvPr>
            <p:ph type="title"/>
          </p:nvPr>
        </p:nvSpPr>
        <p:spPr>
          <a:xfrm>
            <a:off x="457200" y="605600"/>
            <a:ext cx="8191800" cy="5760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sz="4400">
                <a:latin typeface="Barlow SemiBold"/>
                <a:ea typeface="Barlow SemiBold"/>
                <a:cs typeface="Barlow SemiBold"/>
                <a:sym typeface="Barlow SemiBold"/>
              </a:rPr>
              <a:t>3.3. Feature Selection</a:t>
            </a:r>
            <a:endParaRPr sz="4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0" name="Shape 310"/>
        <p:cNvGrpSpPr/>
        <p:nvPr/>
      </p:nvGrpSpPr>
      <p:grpSpPr>
        <a:xfrm>
          <a:off x="0" y="0"/>
          <a:ext cx="0" cy="0"/>
          <a:chOff x="0" y="0"/>
          <a:chExt cx="0" cy="0"/>
        </a:xfrm>
      </p:grpSpPr>
      <p:sp>
        <p:nvSpPr>
          <p:cNvPr id="311" name="Google Shape;311;p37"/>
          <p:cNvSpPr txBox="1"/>
          <p:nvPr/>
        </p:nvSpPr>
        <p:spPr>
          <a:xfrm>
            <a:off x="329425" y="1486800"/>
            <a:ext cx="5491200" cy="263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pt-PT" sz="1200">
                <a:solidFill>
                  <a:srgbClr val="2B2A35"/>
                </a:solidFill>
                <a:latin typeface="Barlow SemiBold"/>
                <a:ea typeface="Barlow SemiBold"/>
                <a:cs typeface="Barlow SemiBold"/>
                <a:sym typeface="Barlow SemiBold"/>
              </a:rPr>
              <a:t>Random Forest 5-fold cross-validation results using different sets of features.</a:t>
            </a:r>
            <a:endParaRPr sz="1200">
              <a:solidFill>
                <a:srgbClr val="2B2A35"/>
              </a:solidFill>
              <a:latin typeface="Barlow SemiBold"/>
              <a:ea typeface="Barlow SemiBold"/>
              <a:cs typeface="Barlow SemiBold"/>
              <a:sym typeface="Barlow SemiBold"/>
            </a:endParaRPr>
          </a:p>
        </p:txBody>
      </p:sp>
      <p:sp>
        <p:nvSpPr>
          <p:cNvPr id="312" name="Google Shape;312;p37"/>
          <p:cNvSpPr txBox="1"/>
          <p:nvPr/>
        </p:nvSpPr>
        <p:spPr>
          <a:xfrm>
            <a:off x="3719025" y="2732625"/>
            <a:ext cx="5057700" cy="31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pt-PT" sz="1200">
                <a:solidFill>
                  <a:srgbClr val="2B2A35"/>
                </a:solidFill>
                <a:latin typeface="Barlow SemiBold"/>
                <a:ea typeface="Barlow SemiBold"/>
                <a:cs typeface="Barlow SemiBold"/>
                <a:sym typeface="Barlow SemiBold"/>
              </a:rPr>
              <a:t>Final set of the 33 selected features.</a:t>
            </a:r>
            <a:endParaRPr sz="1200">
              <a:solidFill>
                <a:srgbClr val="2B2A35"/>
              </a:solidFill>
              <a:latin typeface="Barlow SemiBold"/>
              <a:ea typeface="Barlow SemiBold"/>
              <a:cs typeface="Barlow SemiBold"/>
              <a:sym typeface="Barlow SemiBold"/>
            </a:endParaRPr>
          </a:p>
        </p:txBody>
      </p:sp>
      <p:sp>
        <p:nvSpPr>
          <p:cNvPr id="313" name="Google Shape;313;p3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pic>
        <p:nvPicPr>
          <p:cNvPr id="314" name="Google Shape;314;p37"/>
          <p:cNvPicPr preferRelativeResize="0"/>
          <p:nvPr/>
        </p:nvPicPr>
        <p:blipFill>
          <a:blip r:embed="rId3">
            <a:alphaModFix/>
          </a:blip>
          <a:stretch>
            <a:fillRect/>
          </a:stretch>
        </p:blipFill>
        <p:spPr>
          <a:xfrm>
            <a:off x="452000" y="1717125"/>
            <a:ext cx="4974551" cy="881275"/>
          </a:xfrm>
          <a:prstGeom prst="rect">
            <a:avLst/>
          </a:prstGeom>
          <a:noFill/>
          <a:ln>
            <a:noFill/>
          </a:ln>
        </p:spPr>
      </p:pic>
      <p:pic>
        <p:nvPicPr>
          <p:cNvPr id="315" name="Google Shape;315;p37"/>
          <p:cNvPicPr preferRelativeResize="0"/>
          <p:nvPr/>
        </p:nvPicPr>
        <p:blipFill>
          <a:blip r:embed="rId4">
            <a:alphaModFix/>
          </a:blip>
          <a:stretch>
            <a:fillRect/>
          </a:stretch>
        </p:blipFill>
        <p:spPr>
          <a:xfrm>
            <a:off x="3719025" y="2966475"/>
            <a:ext cx="5057750" cy="1614575"/>
          </a:xfrm>
          <a:prstGeom prst="rect">
            <a:avLst/>
          </a:prstGeom>
          <a:noFill/>
          <a:ln>
            <a:noFill/>
          </a:ln>
        </p:spPr>
      </p:pic>
      <p:sp>
        <p:nvSpPr>
          <p:cNvPr id="316" name="Google Shape;316;p37"/>
          <p:cNvSpPr/>
          <p:nvPr/>
        </p:nvSpPr>
        <p:spPr>
          <a:xfrm rot="5400000">
            <a:off x="6463850" y="1796760"/>
            <a:ext cx="639000" cy="582900"/>
          </a:xfrm>
          <a:prstGeom prst="bentArrow">
            <a:avLst>
              <a:gd fmla="val 11768" name="adj1"/>
              <a:gd fmla="val 18139" name="adj2"/>
              <a:gd fmla="val 29405" name="adj3"/>
              <a:gd fmla="val 45102" name="adj4"/>
            </a:avLst>
          </a:prstGeom>
          <a:solidFill>
            <a:srgbClr val="00B5DD"/>
          </a:solidFill>
          <a:ln cap="flat" cmpd="sng" w="9525">
            <a:solidFill>
              <a:srgbClr val="00B5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7"/>
          <p:cNvSpPr/>
          <p:nvPr/>
        </p:nvSpPr>
        <p:spPr>
          <a:xfrm flipH="1" rot="10800000">
            <a:off x="1948150" y="2966485"/>
            <a:ext cx="639000" cy="582900"/>
          </a:xfrm>
          <a:prstGeom prst="bentArrow">
            <a:avLst>
              <a:gd fmla="val 11768" name="adj1"/>
              <a:gd fmla="val 18139" name="adj2"/>
              <a:gd fmla="val 29405" name="adj3"/>
              <a:gd fmla="val 45102" name="adj4"/>
            </a:avLst>
          </a:prstGeom>
          <a:solidFill>
            <a:srgbClr val="00B5DD"/>
          </a:solidFill>
          <a:ln cap="flat" cmpd="sng" w="9525">
            <a:solidFill>
              <a:srgbClr val="00B5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7"/>
          <p:cNvSpPr txBox="1"/>
          <p:nvPr>
            <p:ph type="title"/>
          </p:nvPr>
        </p:nvSpPr>
        <p:spPr>
          <a:xfrm>
            <a:off x="457200" y="605600"/>
            <a:ext cx="8191800" cy="5760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sz="4400">
                <a:latin typeface="Barlow SemiBold"/>
                <a:ea typeface="Barlow SemiBold"/>
                <a:cs typeface="Barlow SemiBold"/>
                <a:sym typeface="Barlow SemiBold"/>
              </a:rPr>
              <a:t>3.3. Feature Selection</a:t>
            </a:r>
            <a:endParaRPr sz="4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2" name="Shape 322"/>
        <p:cNvGrpSpPr/>
        <p:nvPr/>
      </p:nvGrpSpPr>
      <p:grpSpPr>
        <a:xfrm>
          <a:off x="0" y="0"/>
          <a:ext cx="0" cy="0"/>
          <a:chOff x="0" y="0"/>
          <a:chExt cx="0" cy="0"/>
        </a:xfrm>
      </p:grpSpPr>
      <p:sp>
        <p:nvSpPr>
          <p:cNvPr id="323" name="Google Shape;323;p3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
        <p:nvSpPr>
          <p:cNvPr id="324" name="Google Shape;324;p38"/>
          <p:cNvSpPr txBox="1"/>
          <p:nvPr/>
        </p:nvSpPr>
        <p:spPr>
          <a:xfrm>
            <a:off x="388350" y="1365575"/>
            <a:ext cx="8055300" cy="637200"/>
          </a:xfrm>
          <a:prstGeom prst="rect">
            <a:avLst/>
          </a:prstGeom>
          <a:noFill/>
          <a:ln>
            <a:noFill/>
          </a:ln>
        </p:spPr>
        <p:txBody>
          <a:bodyPr anchorCtr="0" anchor="ctr" bIns="91425" lIns="91425" spcFirstLastPara="1" rIns="91425" wrap="square" tIns="91425">
            <a:spAutoFit/>
          </a:bodyPr>
          <a:lstStyle/>
          <a:p>
            <a:pPr indent="-317500" lvl="0" marL="457200" marR="0" rtl="0" algn="just">
              <a:lnSpc>
                <a:spcPct val="110000"/>
              </a:lnSpc>
              <a:spcBef>
                <a:spcPts val="0"/>
              </a:spcBef>
              <a:spcAft>
                <a:spcPts val="0"/>
              </a:spcAft>
              <a:buSzPts val="1400"/>
              <a:buChar char="➔"/>
            </a:pPr>
            <a:r>
              <a:rPr lang="pt-PT">
                <a:latin typeface="Barlow"/>
                <a:ea typeface="Barlow"/>
                <a:cs typeface="Barlow"/>
                <a:sym typeface="Barlow"/>
              </a:rPr>
              <a:t>Sampling Technique</a:t>
            </a:r>
            <a:r>
              <a:rPr lang="pt-PT">
                <a:latin typeface="Barlow"/>
                <a:ea typeface="Barlow"/>
                <a:cs typeface="Barlow"/>
                <a:sym typeface="Barlow"/>
              </a:rPr>
              <a:t>: </a:t>
            </a:r>
            <a:r>
              <a:rPr lang="pt-PT">
                <a:latin typeface="Barlow Medium"/>
                <a:ea typeface="Barlow Medium"/>
                <a:cs typeface="Barlow Medium"/>
                <a:sym typeface="Barlow Medium"/>
              </a:rPr>
              <a:t>5-Fold Stratified Cross-Validation</a:t>
            </a:r>
            <a:endParaRPr>
              <a:latin typeface="Barlow"/>
              <a:ea typeface="Barlow"/>
              <a:cs typeface="Barlow"/>
              <a:sym typeface="Barlow"/>
            </a:endParaRPr>
          </a:p>
          <a:p>
            <a:pPr indent="-317500" lvl="0" marL="457200" marR="0" rtl="0" algn="just">
              <a:lnSpc>
                <a:spcPct val="110000"/>
              </a:lnSpc>
              <a:spcBef>
                <a:spcPts val="0"/>
              </a:spcBef>
              <a:spcAft>
                <a:spcPts val="0"/>
              </a:spcAft>
              <a:buSzPts val="1400"/>
              <a:buChar char="➔"/>
            </a:pPr>
            <a:r>
              <a:rPr lang="pt-PT">
                <a:latin typeface="Barlow"/>
                <a:ea typeface="Barlow"/>
                <a:cs typeface="Barlow"/>
                <a:sym typeface="Barlow"/>
              </a:rPr>
              <a:t>Metrics: </a:t>
            </a:r>
            <a:r>
              <a:rPr lang="pt-PT">
                <a:latin typeface="Barlow Medium"/>
                <a:ea typeface="Barlow Medium"/>
                <a:cs typeface="Barlow Medium"/>
                <a:sym typeface="Barlow Medium"/>
              </a:rPr>
              <a:t>Accuracy</a:t>
            </a:r>
            <a:r>
              <a:rPr lang="pt-PT">
                <a:latin typeface="Barlow"/>
                <a:ea typeface="Barlow"/>
                <a:cs typeface="Barlow"/>
                <a:sym typeface="Barlow"/>
              </a:rPr>
              <a:t>, </a:t>
            </a:r>
            <a:r>
              <a:rPr lang="pt-PT">
                <a:latin typeface="Barlow Medium"/>
                <a:ea typeface="Barlow Medium"/>
                <a:cs typeface="Barlow Medium"/>
                <a:sym typeface="Barlow Medium"/>
              </a:rPr>
              <a:t>Recall</a:t>
            </a:r>
            <a:r>
              <a:rPr lang="pt-PT">
                <a:latin typeface="Barlow"/>
                <a:ea typeface="Barlow"/>
                <a:cs typeface="Barlow"/>
                <a:sym typeface="Barlow"/>
              </a:rPr>
              <a:t>, </a:t>
            </a:r>
            <a:r>
              <a:rPr lang="pt-PT">
                <a:latin typeface="Barlow Medium"/>
                <a:ea typeface="Barlow Medium"/>
                <a:cs typeface="Barlow Medium"/>
                <a:sym typeface="Barlow Medium"/>
              </a:rPr>
              <a:t>Precision</a:t>
            </a:r>
            <a:r>
              <a:rPr lang="pt-PT">
                <a:latin typeface="Barlow"/>
                <a:ea typeface="Barlow"/>
                <a:cs typeface="Barlow"/>
                <a:sym typeface="Barlow"/>
              </a:rPr>
              <a:t>, </a:t>
            </a:r>
            <a:r>
              <a:rPr lang="pt-PT">
                <a:latin typeface="Barlow Medium"/>
                <a:ea typeface="Barlow Medium"/>
                <a:cs typeface="Barlow Medium"/>
                <a:sym typeface="Barlow Medium"/>
              </a:rPr>
              <a:t>Macro-F1 Score</a:t>
            </a:r>
            <a:r>
              <a:rPr lang="pt-PT">
                <a:latin typeface="Barlow"/>
                <a:ea typeface="Barlow"/>
                <a:cs typeface="Barlow"/>
                <a:sym typeface="Barlow"/>
              </a:rPr>
              <a:t>, </a:t>
            </a:r>
            <a:r>
              <a:rPr lang="pt-PT">
                <a:latin typeface="Barlow Medium"/>
                <a:ea typeface="Barlow Medium"/>
                <a:cs typeface="Barlow Medium"/>
                <a:sym typeface="Barlow Medium"/>
              </a:rPr>
              <a:t>Matthews Correlation Coefficient</a:t>
            </a:r>
            <a:endParaRPr>
              <a:latin typeface="Barlow Medium"/>
              <a:ea typeface="Barlow Medium"/>
              <a:cs typeface="Barlow Medium"/>
              <a:sym typeface="Barlow Medium"/>
            </a:endParaRPr>
          </a:p>
        </p:txBody>
      </p:sp>
      <p:sp>
        <p:nvSpPr>
          <p:cNvPr id="325" name="Google Shape;325;p38"/>
          <p:cNvSpPr txBox="1"/>
          <p:nvPr/>
        </p:nvSpPr>
        <p:spPr>
          <a:xfrm>
            <a:off x="942438" y="2299450"/>
            <a:ext cx="6947100" cy="263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pt-PT" sz="1300">
                <a:solidFill>
                  <a:srgbClr val="2B2A35"/>
                </a:solidFill>
                <a:latin typeface="Barlow SemiBold"/>
                <a:ea typeface="Barlow SemiBold"/>
                <a:cs typeface="Barlow SemiBold"/>
                <a:sym typeface="Barlow SemiBold"/>
              </a:rPr>
              <a:t>Tested traditional models’ evaluation results on IEMOCAP.</a:t>
            </a:r>
            <a:endParaRPr sz="1300">
              <a:solidFill>
                <a:srgbClr val="2B2A35"/>
              </a:solidFill>
              <a:latin typeface="Barlow SemiBold"/>
              <a:ea typeface="Barlow SemiBold"/>
              <a:cs typeface="Barlow SemiBold"/>
              <a:sym typeface="Barlow SemiBold"/>
            </a:endParaRPr>
          </a:p>
        </p:txBody>
      </p:sp>
      <p:pic>
        <p:nvPicPr>
          <p:cNvPr id="326" name="Google Shape;326;p38"/>
          <p:cNvPicPr preferRelativeResize="0"/>
          <p:nvPr/>
        </p:nvPicPr>
        <p:blipFill>
          <a:blip r:embed="rId3">
            <a:alphaModFix/>
          </a:blip>
          <a:stretch>
            <a:fillRect/>
          </a:stretch>
        </p:blipFill>
        <p:spPr>
          <a:xfrm>
            <a:off x="904513" y="2510950"/>
            <a:ext cx="7022982" cy="2223700"/>
          </a:xfrm>
          <a:prstGeom prst="rect">
            <a:avLst/>
          </a:prstGeom>
          <a:noFill/>
          <a:ln>
            <a:noFill/>
          </a:ln>
        </p:spPr>
      </p:pic>
      <p:sp>
        <p:nvSpPr>
          <p:cNvPr id="327" name="Google Shape;327;p38"/>
          <p:cNvSpPr txBox="1"/>
          <p:nvPr>
            <p:ph type="title"/>
          </p:nvPr>
        </p:nvSpPr>
        <p:spPr>
          <a:xfrm>
            <a:off x="457200" y="636025"/>
            <a:ext cx="8505900" cy="4686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sz="4000">
                <a:latin typeface="Barlow SemiBold"/>
                <a:ea typeface="Barlow SemiBold"/>
                <a:cs typeface="Barlow SemiBold"/>
                <a:sym typeface="Barlow SemiBold"/>
              </a:rPr>
              <a:t>3.4. Classifiers Evaluation and Results</a:t>
            </a:r>
            <a:endParaRPr sz="4000">
              <a:latin typeface="Barlow SemiBold"/>
              <a:ea typeface="Barlow SemiBold"/>
              <a:cs typeface="Barlow SemiBold"/>
              <a:sym typeface="Barlow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1" name="Shape 331"/>
        <p:cNvGrpSpPr/>
        <p:nvPr/>
      </p:nvGrpSpPr>
      <p:grpSpPr>
        <a:xfrm>
          <a:off x="0" y="0"/>
          <a:ext cx="0" cy="0"/>
          <a:chOff x="0" y="0"/>
          <a:chExt cx="0" cy="0"/>
        </a:xfrm>
      </p:grpSpPr>
      <p:sp>
        <p:nvSpPr>
          <p:cNvPr id="332" name="Google Shape;332;p3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
        <p:nvSpPr>
          <p:cNvPr id="333" name="Google Shape;333;p39"/>
          <p:cNvSpPr txBox="1"/>
          <p:nvPr>
            <p:ph idx="4294967295" type="subTitle"/>
          </p:nvPr>
        </p:nvSpPr>
        <p:spPr>
          <a:xfrm>
            <a:off x="457200" y="1181600"/>
            <a:ext cx="6622800" cy="291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pt-PT">
                <a:latin typeface="Barlow SemiBold"/>
                <a:ea typeface="Barlow SemiBold"/>
                <a:cs typeface="Barlow SemiBold"/>
                <a:sym typeface="Barlow SemiBold"/>
              </a:rPr>
              <a:t>eXtreme Gradient Boosting (XGBoost)</a:t>
            </a:r>
            <a:endParaRPr>
              <a:latin typeface="Barlow SemiBold"/>
              <a:ea typeface="Barlow SemiBold"/>
              <a:cs typeface="Barlow SemiBold"/>
              <a:sym typeface="Barlow SemiBold"/>
            </a:endParaRPr>
          </a:p>
          <a:p>
            <a:pPr indent="0" lvl="0" marL="0" rtl="0" algn="l">
              <a:lnSpc>
                <a:spcPct val="100000"/>
              </a:lnSpc>
              <a:spcBef>
                <a:spcPts val="0"/>
              </a:spcBef>
              <a:spcAft>
                <a:spcPts val="0"/>
              </a:spcAft>
              <a:buNone/>
            </a:pPr>
            <a:r>
              <a:t/>
            </a:r>
            <a:endParaRPr>
              <a:latin typeface="Barlow SemiBold"/>
              <a:ea typeface="Barlow SemiBold"/>
              <a:cs typeface="Barlow SemiBold"/>
              <a:sym typeface="Barlow SemiBold"/>
            </a:endParaRPr>
          </a:p>
          <a:p>
            <a:pPr indent="0" lvl="0" marL="0" rtl="0" algn="l">
              <a:lnSpc>
                <a:spcPct val="100000"/>
              </a:lnSpc>
              <a:spcBef>
                <a:spcPts val="0"/>
              </a:spcBef>
              <a:spcAft>
                <a:spcPts val="0"/>
              </a:spcAft>
              <a:buNone/>
            </a:pPr>
            <a:r>
              <a:t/>
            </a:r>
            <a:endParaRPr>
              <a:latin typeface="Barlow SemiBold"/>
              <a:ea typeface="Barlow SemiBold"/>
              <a:cs typeface="Barlow SemiBold"/>
              <a:sym typeface="Barlow SemiBold"/>
            </a:endParaRPr>
          </a:p>
        </p:txBody>
      </p:sp>
      <p:sp>
        <p:nvSpPr>
          <p:cNvPr id="334" name="Google Shape;334;p39"/>
          <p:cNvSpPr txBox="1"/>
          <p:nvPr>
            <p:ph type="title"/>
          </p:nvPr>
        </p:nvSpPr>
        <p:spPr>
          <a:xfrm>
            <a:off x="457200" y="605600"/>
            <a:ext cx="8191800" cy="5760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sz="4400">
                <a:latin typeface="Barlow SemiBold"/>
                <a:ea typeface="Barlow SemiBold"/>
                <a:cs typeface="Barlow SemiBold"/>
                <a:sym typeface="Barlow SemiBold"/>
              </a:rPr>
              <a:t>3.5. Proposed Classifier</a:t>
            </a:r>
            <a:endParaRPr sz="4400"/>
          </a:p>
        </p:txBody>
      </p:sp>
      <p:pic>
        <p:nvPicPr>
          <p:cNvPr id="335" name="Google Shape;335;p39"/>
          <p:cNvPicPr preferRelativeResize="0"/>
          <p:nvPr/>
        </p:nvPicPr>
        <p:blipFill>
          <a:blip r:embed="rId3">
            <a:alphaModFix/>
          </a:blip>
          <a:stretch>
            <a:fillRect/>
          </a:stretch>
        </p:blipFill>
        <p:spPr>
          <a:xfrm>
            <a:off x="5901200" y="3079225"/>
            <a:ext cx="2579154" cy="1715275"/>
          </a:xfrm>
          <a:prstGeom prst="rect">
            <a:avLst/>
          </a:prstGeom>
          <a:noFill/>
          <a:ln>
            <a:noFill/>
          </a:ln>
        </p:spPr>
      </p:pic>
      <p:sp>
        <p:nvSpPr>
          <p:cNvPr id="336" name="Google Shape;336;p39"/>
          <p:cNvSpPr txBox="1"/>
          <p:nvPr/>
        </p:nvSpPr>
        <p:spPr>
          <a:xfrm>
            <a:off x="5394825" y="2630750"/>
            <a:ext cx="3591900" cy="534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pt-PT" sz="1200">
                <a:latin typeface="Barlow SemiBold"/>
                <a:ea typeface="Barlow SemiBold"/>
                <a:cs typeface="Barlow SemiBold"/>
                <a:sym typeface="Barlow SemiBold"/>
              </a:rPr>
              <a:t>Python code for the proposed XGBoost (XGBoost Library):</a:t>
            </a:r>
            <a:endParaRPr sz="1200">
              <a:latin typeface="Barlow SemiBold"/>
              <a:ea typeface="Barlow SemiBold"/>
              <a:cs typeface="Barlow SemiBold"/>
              <a:sym typeface="Barlow SemiBold"/>
            </a:endParaRPr>
          </a:p>
        </p:txBody>
      </p:sp>
      <p:sp>
        <p:nvSpPr>
          <p:cNvPr id="337" name="Google Shape;337;p39"/>
          <p:cNvSpPr txBox="1"/>
          <p:nvPr/>
        </p:nvSpPr>
        <p:spPr>
          <a:xfrm>
            <a:off x="368375" y="1637188"/>
            <a:ext cx="85458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PT">
                <a:latin typeface="Barlow"/>
                <a:ea typeface="Barlow"/>
                <a:cs typeface="Barlow"/>
                <a:sym typeface="Barlow"/>
              </a:rPr>
              <a:t>XGBoost is a renowned and highly accurate model that uses </a:t>
            </a:r>
            <a:r>
              <a:rPr lang="pt-PT">
                <a:latin typeface="Barlow Medium"/>
                <a:ea typeface="Barlow Medium"/>
                <a:cs typeface="Barlow Medium"/>
                <a:sym typeface="Barlow Medium"/>
              </a:rPr>
              <a:t>gradient-boosted decision tree ensembles</a:t>
            </a:r>
            <a:r>
              <a:rPr lang="pt-PT">
                <a:latin typeface="Barlow"/>
                <a:ea typeface="Barlow"/>
                <a:cs typeface="Barlow"/>
                <a:sym typeface="Barlow"/>
              </a:rPr>
              <a:t>. It effectively mitigates overfitting by employing a combination of </a:t>
            </a:r>
            <a:r>
              <a:rPr lang="pt-PT">
                <a:latin typeface="Barlow Medium"/>
                <a:ea typeface="Barlow Medium"/>
                <a:cs typeface="Barlow Medium"/>
                <a:sym typeface="Barlow Medium"/>
              </a:rPr>
              <a:t>L1 and L2 regularization</a:t>
            </a:r>
            <a:r>
              <a:rPr lang="pt-PT">
                <a:latin typeface="Barlow"/>
                <a:ea typeface="Barlow"/>
                <a:cs typeface="Barlow"/>
                <a:sym typeface="Barlow"/>
              </a:rPr>
              <a:t> techniques. The model </a:t>
            </a:r>
            <a:r>
              <a:rPr lang="pt-PT">
                <a:latin typeface="Barlow Medium"/>
                <a:ea typeface="Barlow Medium"/>
                <a:cs typeface="Barlow Medium"/>
                <a:sym typeface="Barlow Medium"/>
              </a:rPr>
              <a:t>sequentially</a:t>
            </a:r>
            <a:r>
              <a:rPr lang="pt-PT">
                <a:latin typeface="Barlow"/>
                <a:ea typeface="Barlow"/>
                <a:cs typeface="Barlow"/>
                <a:sym typeface="Barlow"/>
              </a:rPr>
              <a:t> builds decision trees using </a:t>
            </a:r>
            <a:r>
              <a:rPr lang="pt-PT">
                <a:latin typeface="Barlow Medium"/>
                <a:ea typeface="Barlow Medium"/>
                <a:cs typeface="Barlow Medium"/>
                <a:sym typeface="Barlow Medium"/>
              </a:rPr>
              <a:t>boosting</a:t>
            </a:r>
            <a:r>
              <a:rPr lang="pt-PT">
                <a:latin typeface="Barlow"/>
                <a:ea typeface="Barlow"/>
                <a:cs typeface="Barlow"/>
                <a:sym typeface="Barlow"/>
              </a:rPr>
              <a:t>, where each subsequent tree </a:t>
            </a:r>
            <a:r>
              <a:rPr lang="pt-PT">
                <a:latin typeface="Barlow Medium"/>
                <a:ea typeface="Barlow Medium"/>
                <a:cs typeface="Barlow Medium"/>
                <a:sym typeface="Barlow Medium"/>
              </a:rPr>
              <a:t>corrects errors mad</a:t>
            </a:r>
            <a:r>
              <a:rPr lang="pt-PT">
                <a:latin typeface="Barlow"/>
                <a:ea typeface="Barlow"/>
                <a:cs typeface="Barlow"/>
                <a:sym typeface="Barlow"/>
              </a:rPr>
              <a:t>e </a:t>
            </a:r>
            <a:r>
              <a:rPr lang="pt-PT">
                <a:latin typeface="Barlow Medium"/>
                <a:ea typeface="Barlow Medium"/>
                <a:cs typeface="Barlow Medium"/>
                <a:sym typeface="Barlow Medium"/>
              </a:rPr>
              <a:t>by the previous one</a:t>
            </a:r>
            <a:r>
              <a:rPr lang="pt-PT">
                <a:latin typeface="Barlow"/>
                <a:ea typeface="Barlow"/>
                <a:cs typeface="Barlow"/>
                <a:sym typeface="Barlow"/>
              </a:rPr>
              <a:t>, with a focus on </a:t>
            </a:r>
            <a:r>
              <a:rPr lang="pt-PT">
                <a:latin typeface="Barlow Medium"/>
                <a:ea typeface="Barlow Medium"/>
                <a:cs typeface="Barlow Medium"/>
                <a:sym typeface="Barlow Medium"/>
              </a:rPr>
              <a:t>addressing misclassified data points</a:t>
            </a:r>
            <a:r>
              <a:rPr lang="pt-PT">
                <a:latin typeface="Barlow"/>
                <a:ea typeface="Barlow"/>
                <a:cs typeface="Barlow"/>
                <a:sym typeface="Barlow"/>
              </a:rPr>
              <a:t>.</a:t>
            </a:r>
            <a:endParaRPr>
              <a:latin typeface="Barlow"/>
              <a:ea typeface="Barlow"/>
              <a:cs typeface="Barlow"/>
              <a:sym typeface="Barlow"/>
            </a:endParaRPr>
          </a:p>
        </p:txBody>
      </p:sp>
      <p:sp>
        <p:nvSpPr>
          <p:cNvPr id="338" name="Google Shape;338;p39"/>
          <p:cNvSpPr txBox="1"/>
          <p:nvPr/>
        </p:nvSpPr>
        <p:spPr>
          <a:xfrm>
            <a:off x="368375" y="2632000"/>
            <a:ext cx="4697400" cy="2134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pt-PT">
                <a:latin typeface="Barlow"/>
                <a:ea typeface="Barlow"/>
                <a:cs typeface="Barlow"/>
                <a:sym typeface="Barlow"/>
              </a:rPr>
              <a:t>Overall, XGBoost is a versatile and powerful algorithm that provides several advantages:</a:t>
            </a:r>
            <a:endParaRPr>
              <a:latin typeface="Barlow"/>
              <a:ea typeface="Barlow"/>
              <a:cs typeface="Barlow"/>
              <a:sym typeface="Barlow"/>
            </a:endParaRPr>
          </a:p>
          <a:p>
            <a:pPr indent="-317500" lvl="0" marL="457200" marR="0" rtl="0" algn="l">
              <a:lnSpc>
                <a:spcPct val="115000"/>
              </a:lnSpc>
              <a:spcBef>
                <a:spcPts val="0"/>
              </a:spcBef>
              <a:spcAft>
                <a:spcPts val="0"/>
              </a:spcAft>
              <a:buClr>
                <a:srgbClr val="000000"/>
              </a:buClr>
              <a:buSzPts val="1400"/>
              <a:buFont typeface="Barlow Medium"/>
              <a:buChar char="▸"/>
            </a:pPr>
            <a:r>
              <a:rPr lang="pt-PT">
                <a:latin typeface="Barlow Medium"/>
                <a:ea typeface="Barlow Medium"/>
                <a:cs typeface="Barlow Medium"/>
                <a:sym typeface="Barlow Medium"/>
              </a:rPr>
              <a:t>Speed</a:t>
            </a:r>
            <a:endParaRPr>
              <a:latin typeface="Barlow Medium"/>
              <a:ea typeface="Barlow Medium"/>
              <a:cs typeface="Barlow Medium"/>
              <a:sym typeface="Barlow Medium"/>
            </a:endParaRPr>
          </a:p>
          <a:p>
            <a:pPr indent="-317500" lvl="0" marL="457200" marR="0" rtl="0" algn="l">
              <a:lnSpc>
                <a:spcPct val="115000"/>
              </a:lnSpc>
              <a:spcBef>
                <a:spcPts val="0"/>
              </a:spcBef>
              <a:spcAft>
                <a:spcPts val="0"/>
              </a:spcAft>
              <a:buClr>
                <a:srgbClr val="000000"/>
              </a:buClr>
              <a:buSzPts val="1400"/>
              <a:buFont typeface="Barlow Medium"/>
              <a:buChar char="▸"/>
            </a:pPr>
            <a:r>
              <a:rPr lang="pt-PT">
                <a:latin typeface="Barlow Medium"/>
                <a:ea typeface="Barlow Medium"/>
                <a:cs typeface="Barlow Medium"/>
                <a:sym typeface="Barlow Medium"/>
              </a:rPr>
              <a:t>Performance</a:t>
            </a:r>
            <a:endParaRPr>
              <a:latin typeface="Barlow Medium"/>
              <a:ea typeface="Barlow Medium"/>
              <a:cs typeface="Barlow Medium"/>
              <a:sym typeface="Barlow Medium"/>
            </a:endParaRPr>
          </a:p>
          <a:p>
            <a:pPr indent="-317500" lvl="0" marL="457200" marR="0" rtl="0" algn="l">
              <a:lnSpc>
                <a:spcPct val="115000"/>
              </a:lnSpc>
              <a:spcBef>
                <a:spcPts val="0"/>
              </a:spcBef>
              <a:spcAft>
                <a:spcPts val="0"/>
              </a:spcAft>
              <a:buClr>
                <a:srgbClr val="000000"/>
              </a:buClr>
              <a:buSzPts val="1400"/>
              <a:buFont typeface="Barlow Medium"/>
              <a:buChar char="▸"/>
            </a:pPr>
            <a:r>
              <a:rPr lang="pt-PT">
                <a:latin typeface="Barlow Medium"/>
                <a:ea typeface="Barlow Medium"/>
                <a:cs typeface="Barlow Medium"/>
                <a:sym typeface="Barlow Medium"/>
              </a:rPr>
              <a:t>Scalability</a:t>
            </a:r>
            <a:endParaRPr>
              <a:latin typeface="Barlow Medium"/>
              <a:ea typeface="Barlow Medium"/>
              <a:cs typeface="Barlow Medium"/>
              <a:sym typeface="Barlow Medium"/>
            </a:endParaRPr>
          </a:p>
          <a:p>
            <a:pPr indent="-317500" lvl="0" marL="457200" marR="0" rtl="0" algn="l">
              <a:lnSpc>
                <a:spcPct val="115000"/>
              </a:lnSpc>
              <a:spcBef>
                <a:spcPts val="0"/>
              </a:spcBef>
              <a:spcAft>
                <a:spcPts val="0"/>
              </a:spcAft>
              <a:buClr>
                <a:srgbClr val="000000"/>
              </a:buClr>
              <a:buSzPts val="1400"/>
              <a:buFont typeface="Barlow Medium"/>
              <a:buChar char="▸"/>
            </a:pPr>
            <a:r>
              <a:rPr lang="pt-PT">
                <a:latin typeface="Barlow Medium"/>
                <a:ea typeface="Barlow Medium"/>
                <a:cs typeface="Barlow Medium"/>
                <a:sym typeface="Barlow Medium"/>
              </a:rPr>
              <a:t>Handling of Missing Valus</a:t>
            </a:r>
            <a:endParaRPr>
              <a:latin typeface="Barlow Medium"/>
              <a:ea typeface="Barlow Medium"/>
              <a:cs typeface="Barlow Medium"/>
              <a:sym typeface="Barlow Medium"/>
            </a:endParaRPr>
          </a:p>
          <a:p>
            <a:pPr indent="-317500" lvl="0" marL="457200" marR="0" rtl="0" algn="l">
              <a:lnSpc>
                <a:spcPct val="115000"/>
              </a:lnSpc>
              <a:spcBef>
                <a:spcPts val="0"/>
              </a:spcBef>
              <a:spcAft>
                <a:spcPts val="0"/>
              </a:spcAft>
              <a:buClr>
                <a:srgbClr val="000000"/>
              </a:buClr>
              <a:buSzPts val="1400"/>
              <a:buFont typeface="Barlow Medium"/>
              <a:buChar char="▸"/>
            </a:pPr>
            <a:r>
              <a:rPr lang="pt-PT">
                <a:latin typeface="Barlow Medium"/>
                <a:ea typeface="Barlow Medium"/>
                <a:cs typeface="Barlow Medium"/>
                <a:sym typeface="Barlow Medium"/>
              </a:rPr>
              <a:t>Regularization</a:t>
            </a:r>
            <a:endParaRPr>
              <a:latin typeface="Barlow Medium"/>
              <a:ea typeface="Barlow Medium"/>
              <a:cs typeface="Barlow Medium"/>
              <a:sym typeface="Barlow Medium"/>
            </a:endParaRPr>
          </a:p>
          <a:p>
            <a:pPr indent="-317500" lvl="0" marL="457200" marR="0" rtl="0" algn="l">
              <a:lnSpc>
                <a:spcPct val="115000"/>
              </a:lnSpc>
              <a:spcBef>
                <a:spcPts val="0"/>
              </a:spcBef>
              <a:spcAft>
                <a:spcPts val="0"/>
              </a:spcAft>
              <a:buClr>
                <a:srgbClr val="000000"/>
              </a:buClr>
              <a:buSzPts val="1400"/>
              <a:buFont typeface="Barlow Medium"/>
              <a:buChar char="▸"/>
            </a:pPr>
            <a:r>
              <a:rPr lang="pt-PT">
                <a:latin typeface="Barlow Medium"/>
                <a:ea typeface="Barlow Medium"/>
                <a:cs typeface="Barlow Medium"/>
                <a:sym typeface="Barlow Medium"/>
              </a:rPr>
              <a:t>Interpretability</a:t>
            </a:r>
            <a:endParaRPr sz="1500">
              <a:latin typeface="Barlow Medium"/>
              <a:ea typeface="Barlow Medium"/>
              <a:cs typeface="Barlow Medium"/>
              <a:sym typeface="Barlow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pt-PT">
                <a:solidFill>
                  <a:schemeClr val="accent2"/>
                </a:solidFill>
              </a:rPr>
              <a:t>‹#›</a:t>
            </a:fld>
            <a:endParaRPr>
              <a:solidFill>
                <a:schemeClr val="accent2"/>
              </a:solidFill>
            </a:endParaRPr>
          </a:p>
        </p:txBody>
      </p:sp>
      <p:sp>
        <p:nvSpPr>
          <p:cNvPr id="344" name="Google Shape;344;p40"/>
          <p:cNvSpPr txBox="1"/>
          <p:nvPr>
            <p:ph idx="4294967295" type="title"/>
          </p:nvPr>
        </p:nvSpPr>
        <p:spPr>
          <a:xfrm>
            <a:off x="517875" y="1866150"/>
            <a:ext cx="7765800" cy="1411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pt-PT" sz="5100">
                <a:solidFill>
                  <a:schemeClr val="lt1"/>
                </a:solidFill>
              </a:rPr>
              <a:t>4</a:t>
            </a:r>
            <a:r>
              <a:rPr lang="pt-PT" sz="5100">
                <a:solidFill>
                  <a:schemeClr val="lt1"/>
                </a:solidFill>
              </a:rPr>
              <a:t>. Deep Learning-Based SER</a:t>
            </a:r>
            <a:endParaRPr sz="51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8" name="Shape 348"/>
        <p:cNvGrpSpPr/>
        <p:nvPr/>
      </p:nvGrpSpPr>
      <p:grpSpPr>
        <a:xfrm>
          <a:off x="0" y="0"/>
          <a:ext cx="0" cy="0"/>
          <a:chOff x="0" y="0"/>
          <a:chExt cx="0" cy="0"/>
        </a:xfrm>
      </p:grpSpPr>
      <p:sp>
        <p:nvSpPr>
          <p:cNvPr id="349" name="Google Shape;349;p4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
        <p:nvSpPr>
          <p:cNvPr id="350" name="Google Shape;350;p41"/>
          <p:cNvSpPr txBox="1"/>
          <p:nvPr>
            <p:ph type="title"/>
          </p:nvPr>
        </p:nvSpPr>
        <p:spPr>
          <a:xfrm>
            <a:off x="457200" y="605600"/>
            <a:ext cx="8191800" cy="57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pt-PT">
                <a:latin typeface="Barlow SemiBold"/>
                <a:ea typeface="Barlow SemiBold"/>
                <a:cs typeface="Barlow SemiBold"/>
                <a:sym typeface="Barlow SemiBold"/>
              </a:rPr>
              <a:t>4.1. Deep Learning Features</a:t>
            </a:r>
            <a:endParaRPr>
              <a:latin typeface="Barlow SemiBold"/>
              <a:ea typeface="Barlow SemiBold"/>
              <a:cs typeface="Barlow SemiBold"/>
              <a:sym typeface="Barlow SemiBold"/>
            </a:endParaRPr>
          </a:p>
        </p:txBody>
      </p:sp>
      <p:pic>
        <p:nvPicPr>
          <p:cNvPr id="351" name="Google Shape;351;p41"/>
          <p:cNvPicPr preferRelativeResize="0"/>
          <p:nvPr/>
        </p:nvPicPr>
        <p:blipFill>
          <a:blip r:embed="rId3">
            <a:alphaModFix/>
          </a:blip>
          <a:stretch>
            <a:fillRect/>
          </a:stretch>
        </p:blipFill>
        <p:spPr>
          <a:xfrm>
            <a:off x="346300" y="2258600"/>
            <a:ext cx="8451400" cy="2228400"/>
          </a:xfrm>
          <a:prstGeom prst="rect">
            <a:avLst/>
          </a:prstGeom>
          <a:noFill/>
          <a:ln>
            <a:noFill/>
          </a:ln>
        </p:spPr>
      </p:pic>
      <p:sp>
        <p:nvSpPr>
          <p:cNvPr id="352" name="Google Shape;352;p41"/>
          <p:cNvSpPr txBox="1"/>
          <p:nvPr/>
        </p:nvSpPr>
        <p:spPr>
          <a:xfrm>
            <a:off x="346300" y="4487000"/>
            <a:ext cx="8302800" cy="33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pt-PT" sz="1200">
                <a:solidFill>
                  <a:srgbClr val="2B2A35"/>
                </a:solidFill>
                <a:latin typeface="Barlow SemiBold"/>
                <a:ea typeface="Barlow SemiBold"/>
                <a:cs typeface="Barlow SemiBold"/>
                <a:sym typeface="Barlow SemiBold"/>
              </a:rPr>
              <a:t>Graphical representations of the selected deep learning features.</a:t>
            </a:r>
            <a:endParaRPr sz="1200">
              <a:solidFill>
                <a:srgbClr val="2B2A35"/>
              </a:solidFill>
              <a:latin typeface="Barlow SemiBold"/>
              <a:ea typeface="Barlow SemiBold"/>
              <a:cs typeface="Barlow SemiBold"/>
              <a:sym typeface="Barlow SemiBold"/>
            </a:endParaRPr>
          </a:p>
        </p:txBody>
      </p:sp>
      <p:sp>
        <p:nvSpPr>
          <p:cNvPr id="353" name="Google Shape;353;p41"/>
          <p:cNvSpPr txBox="1"/>
          <p:nvPr/>
        </p:nvSpPr>
        <p:spPr>
          <a:xfrm>
            <a:off x="366300" y="1327550"/>
            <a:ext cx="8411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sz="1300">
                <a:latin typeface="Barlow Medium"/>
                <a:ea typeface="Barlow Medium"/>
                <a:cs typeface="Barlow Medium"/>
                <a:sym typeface="Barlow Medium"/>
              </a:rPr>
              <a:t>Features Dimensions:</a:t>
            </a:r>
            <a:endParaRPr sz="1300">
              <a:latin typeface="Barlow Medium"/>
              <a:ea typeface="Barlow Medium"/>
              <a:cs typeface="Barlow Medium"/>
              <a:sym typeface="Barlow Medium"/>
            </a:endParaRPr>
          </a:p>
          <a:p>
            <a:pPr indent="0" lvl="0" marL="0" rtl="0" algn="l">
              <a:spcBef>
                <a:spcPts val="0"/>
              </a:spcBef>
              <a:spcAft>
                <a:spcPts val="0"/>
              </a:spcAft>
              <a:buNone/>
            </a:pPr>
            <a:r>
              <a:rPr lang="pt-PT" sz="1300">
                <a:latin typeface="Barlow"/>
                <a:ea typeface="Barlow"/>
                <a:cs typeface="Barlow"/>
                <a:sym typeface="Barlow"/>
              </a:rPr>
              <a:t>For the 2D Models (Numeric Matrices): 1025x188 - Spectrogram, 256x188 - Mel Spectrogram, 40x188 - MFCC</a:t>
            </a:r>
            <a:endParaRPr sz="1300">
              <a:latin typeface="Barlow"/>
              <a:ea typeface="Barlow"/>
              <a:cs typeface="Barlow"/>
              <a:sym typeface="Barlow"/>
            </a:endParaRPr>
          </a:p>
          <a:p>
            <a:pPr indent="0" lvl="0" marL="0" rtl="0" algn="l">
              <a:spcBef>
                <a:spcPts val="0"/>
              </a:spcBef>
              <a:spcAft>
                <a:spcPts val="0"/>
              </a:spcAft>
              <a:buNone/>
            </a:pPr>
            <a:r>
              <a:rPr lang="pt-PT" sz="1300">
                <a:latin typeface="Barlow"/>
                <a:ea typeface="Barlow"/>
                <a:cs typeface="Barlow"/>
                <a:sym typeface="Barlow"/>
              </a:rPr>
              <a:t>For the 3D Models (PNGs): 224x224x3 - All Features</a:t>
            </a:r>
            <a:endParaRPr sz="1300">
              <a:latin typeface="Barlow"/>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5"/>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a:latin typeface="Barlow SemiBold"/>
                <a:ea typeface="Barlow SemiBold"/>
                <a:cs typeface="Barlow SemiBold"/>
                <a:sym typeface="Barlow SemiBold"/>
              </a:rPr>
              <a:t>Objectives</a:t>
            </a:r>
            <a:endParaRPr>
              <a:latin typeface="Barlow SemiBold"/>
              <a:ea typeface="Barlow SemiBold"/>
              <a:cs typeface="Barlow SemiBold"/>
              <a:sym typeface="Barlow SemiBold"/>
            </a:endParaRPr>
          </a:p>
        </p:txBody>
      </p:sp>
      <p:pic>
        <p:nvPicPr>
          <p:cNvPr id="88" name="Google Shape;88;p15"/>
          <p:cNvPicPr preferRelativeResize="0"/>
          <p:nvPr/>
        </p:nvPicPr>
        <p:blipFill>
          <a:blip r:embed="rId3">
            <a:alphaModFix/>
          </a:blip>
          <a:stretch>
            <a:fillRect/>
          </a:stretch>
        </p:blipFill>
        <p:spPr>
          <a:xfrm>
            <a:off x="2410724" y="3125326"/>
            <a:ext cx="3956875" cy="1511427"/>
          </a:xfrm>
          <a:prstGeom prst="rect">
            <a:avLst/>
          </a:prstGeom>
          <a:noFill/>
          <a:ln cap="flat" cmpd="sng" w="3810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pic>
      <p:sp>
        <p:nvSpPr>
          <p:cNvPr id="89" name="Google Shape;89;p15"/>
          <p:cNvSpPr txBox="1"/>
          <p:nvPr>
            <p:ph idx="1" type="body"/>
          </p:nvPr>
        </p:nvSpPr>
        <p:spPr>
          <a:xfrm>
            <a:off x="325200" y="1380375"/>
            <a:ext cx="8493600" cy="1689000"/>
          </a:xfrm>
          <a:prstGeom prst="rect">
            <a:avLst/>
          </a:prstGeom>
        </p:spPr>
        <p:txBody>
          <a:bodyPr anchorCtr="0" anchor="t" bIns="0" lIns="0" spcFirstLastPara="1" rIns="0" wrap="square" tIns="0">
            <a:noAutofit/>
          </a:bodyPr>
          <a:lstStyle/>
          <a:p>
            <a:pPr indent="-330200" lvl="0" marL="457200" rtl="0" algn="just">
              <a:spcBef>
                <a:spcPts val="600"/>
              </a:spcBef>
              <a:spcAft>
                <a:spcPts val="0"/>
              </a:spcAft>
              <a:buClr>
                <a:srgbClr val="000000"/>
              </a:buClr>
              <a:buSzPts val="1600"/>
              <a:buFont typeface="Barlow"/>
              <a:buChar char="●"/>
            </a:pPr>
            <a:r>
              <a:rPr lang="pt-PT" sz="1600">
                <a:solidFill>
                  <a:srgbClr val="000000"/>
                </a:solidFill>
                <a:latin typeface="Barlow"/>
                <a:ea typeface="Barlow"/>
                <a:cs typeface="Barlow"/>
                <a:sym typeface="Barlow"/>
              </a:rPr>
              <a:t>Develop a</a:t>
            </a:r>
            <a:r>
              <a:rPr b="1" lang="pt-PT" sz="1600">
                <a:solidFill>
                  <a:srgbClr val="000000"/>
                </a:solidFill>
                <a:latin typeface="Barlow"/>
                <a:ea typeface="Barlow"/>
                <a:cs typeface="Barlow"/>
                <a:sym typeface="Barlow"/>
              </a:rPr>
              <a:t> Speech Emotion Recognition (SER) </a:t>
            </a:r>
            <a:r>
              <a:rPr lang="pt-PT" sz="1600">
                <a:solidFill>
                  <a:srgbClr val="000000"/>
                </a:solidFill>
                <a:latin typeface="Barlow"/>
                <a:ea typeface="Barlow"/>
                <a:cs typeface="Barlow"/>
                <a:sym typeface="Barlow"/>
              </a:rPr>
              <a:t>system.</a:t>
            </a:r>
            <a:endParaRPr sz="1600">
              <a:solidFill>
                <a:srgbClr val="000000"/>
              </a:solidFill>
              <a:latin typeface="Barlow"/>
              <a:ea typeface="Barlow"/>
              <a:cs typeface="Barlow"/>
              <a:sym typeface="Barlow"/>
            </a:endParaRPr>
          </a:p>
          <a:p>
            <a:pPr indent="0" lvl="0" marL="0" rtl="0" algn="just">
              <a:spcBef>
                <a:spcPts val="600"/>
              </a:spcBef>
              <a:spcAft>
                <a:spcPts val="0"/>
              </a:spcAft>
              <a:buNone/>
            </a:pPr>
            <a:r>
              <a:t/>
            </a:r>
            <a:endParaRPr sz="600">
              <a:solidFill>
                <a:srgbClr val="000000"/>
              </a:solidFill>
              <a:latin typeface="Barlow"/>
              <a:ea typeface="Barlow"/>
              <a:cs typeface="Barlow"/>
              <a:sym typeface="Barlow"/>
            </a:endParaRPr>
          </a:p>
          <a:p>
            <a:pPr indent="-330200" lvl="0" marL="457200" rtl="0" algn="just">
              <a:spcBef>
                <a:spcPts val="600"/>
              </a:spcBef>
              <a:spcAft>
                <a:spcPts val="0"/>
              </a:spcAft>
              <a:buClr>
                <a:srgbClr val="000000"/>
              </a:buClr>
              <a:buSzPts val="1600"/>
              <a:buFont typeface="Barlow"/>
              <a:buChar char="●"/>
            </a:pPr>
            <a:r>
              <a:rPr lang="pt-PT" sz="1600">
                <a:solidFill>
                  <a:srgbClr val="000000"/>
                </a:solidFill>
                <a:latin typeface="Barlow"/>
                <a:ea typeface="Barlow"/>
                <a:cs typeface="Barlow"/>
                <a:sym typeface="Barlow"/>
              </a:rPr>
              <a:t>Develop a unique set of audio features and propose different </a:t>
            </a:r>
            <a:r>
              <a:rPr b="1" lang="pt-PT" sz="1600">
                <a:solidFill>
                  <a:srgbClr val="000000"/>
                </a:solidFill>
                <a:latin typeface="Barlow"/>
                <a:ea typeface="Barlow"/>
                <a:cs typeface="Barlow"/>
                <a:sym typeface="Barlow"/>
              </a:rPr>
              <a:t>SER </a:t>
            </a:r>
            <a:r>
              <a:rPr lang="pt-PT" sz="1600">
                <a:solidFill>
                  <a:srgbClr val="000000"/>
                </a:solidFill>
                <a:latin typeface="Barlow"/>
                <a:ea typeface="Barlow"/>
                <a:cs typeface="Barlow"/>
                <a:sym typeface="Barlow"/>
              </a:rPr>
              <a:t>models.</a:t>
            </a:r>
            <a:endParaRPr sz="1600">
              <a:solidFill>
                <a:srgbClr val="000000"/>
              </a:solidFill>
              <a:latin typeface="Barlow"/>
              <a:ea typeface="Barlow"/>
              <a:cs typeface="Barlow"/>
              <a:sym typeface="Barlow"/>
            </a:endParaRPr>
          </a:p>
          <a:p>
            <a:pPr indent="0" lvl="0" marL="0" rtl="0" algn="just">
              <a:spcBef>
                <a:spcPts val="600"/>
              </a:spcBef>
              <a:spcAft>
                <a:spcPts val="0"/>
              </a:spcAft>
              <a:buNone/>
            </a:pPr>
            <a:r>
              <a:t/>
            </a:r>
            <a:endParaRPr sz="600">
              <a:solidFill>
                <a:srgbClr val="000000"/>
              </a:solidFill>
              <a:latin typeface="Barlow"/>
              <a:ea typeface="Barlow"/>
              <a:cs typeface="Barlow"/>
              <a:sym typeface="Barlow"/>
            </a:endParaRPr>
          </a:p>
          <a:p>
            <a:pPr indent="-330200" lvl="0" marL="457200" rtl="0" algn="just">
              <a:spcBef>
                <a:spcPts val="600"/>
              </a:spcBef>
              <a:spcAft>
                <a:spcPts val="0"/>
              </a:spcAft>
              <a:buClr>
                <a:srgbClr val="000000"/>
              </a:buClr>
              <a:buSzPts val="1600"/>
              <a:buFont typeface="Barlow"/>
              <a:buChar char="●"/>
            </a:pPr>
            <a:r>
              <a:rPr lang="pt-PT" sz="1600">
                <a:solidFill>
                  <a:srgbClr val="000000"/>
                </a:solidFill>
                <a:latin typeface="Barlow"/>
                <a:ea typeface="Barlow"/>
                <a:cs typeface="Barlow"/>
                <a:sym typeface="Barlow"/>
              </a:rPr>
              <a:t>Provide an offline and in real-time emotional evaluation.</a:t>
            </a:r>
            <a:endParaRPr sz="1600">
              <a:solidFill>
                <a:srgbClr val="000000"/>
              </a:solidFill>
            </a:endParaRPr>
          </a:p>
        </p:txBody>
      </p:sp>
      <p:sp>
        <p:nvSpPr>
          <p:cNvPr id="90" name="Google Shape;90;p1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7" name="Shape 357"/>
        <p:cNvGrpSpPr/>
        <p:nvPr/>
      </p:nvGrpSpPr>
      <p:grpSpPr>
        <a:xfrm>
          <a:off x="0" y="0"/>
          <a:ext cx="0" cy="0"/>
          <a:chOff x="0" y="0"/>
          <a:chExt cx="0" cy="0"/>
        </a:xfrm>
      </p:grpSpPr>
      <p:sp>
        <p:nvSpPr>
          <p:cNvPr id="358" name="Google Shape;358;p4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
        <p:nvSpPr>
          <p:cNvPr id="359" name="Google Shape;359;p42"/>
          <p:cNvSpPr txBox="1"/>
          <p:nvPr/>
        </p:nvSpPr>
        <p:spPr>
          <a:xfrm>
            <a:off x="927375" y="2217000"/>
            <a:ext cx="6947100" cy="263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pt-PT" sz="1300">
                <a:solidFill>
                  <a:srgbClr val="2B2A35"/>
                </a:solidFill>
                <a:latin typeface="Barlow SemiBold"/>
                <a:ea typeface="Barlow SemiBold"/>
                <a:cs typeface="Barlow SemiBold"/>
                <a:sym typeface="Barlow SemiBold"/>
              </a:rPr>
              <a:t>Tested deep learning models’ evaluation results on IEMOCAP.</a:t>
            </a:r>
            <a:endParaRPr sz="1300">
              <a:solidFill>
                <a:srgbClr val="2B2A35"/>
              </a:solidFill>
              <a:latin typeface="Barlow SemiBold"/>
              <a:ea typeface="Barlow SemiBold"/>
              <a:cs typeface="Barlow SemiBold"/>
              <a:sym typeface="Barlow SemiBold"/>
            </a:endParaRPr>
          </a:p>
        </p:txBody>
      </p:sp>
      <p:sp>
        <p:nvSpPr>
          <p:cNvPr id="360" name="Google Shape;360;p42"/>
          <p:cNvSpPr txBox="1"/>
          <p:nvPr/>
        </p:nvSpPr>
        <p:spPr>
          <a:xfrm>
            <a:off x="373275" y="1320450"/>
            <a:ext cx="8055300" cy="637200"/>
          </a:xfrm>
          <a:prstGeom prst="rect">
            <a:avLst/>
          </a:prstGeom>
          <a:noFill/>
          <a:ln>
            <a:noFill/>
          </a:ln>
        </p:spPr>
        <p:txBody>
          <a:bodyPr anchorCtr="0" anchor="ctr" bIns="91425" lIns="91425" spcFirstLastPara="1" rIns="91425" wrap="square" tIns="91425">
            <a:spAutoFit/>
          </a:bodyPr>
          <a:lstStyle/>
          <a:p>
            <a:pPr indent="-317500" lvl="0" marL="457200" marR="0" rtl="0" algn="just">
              <a:lnSpc>
                <a:spcPct val="110000"/>
              </a:lnSpc>
              <a:spcBef>
                <a:spcPts val="0"/>
              </a:spcBef>
              <a:spcAft>
                <a:spcPts val="0"/>
              </a:spcAft>
              <a:buSzPts val="1400"/>
              <a:buChar char="➔"/>
            </a:pPr>
            <a:r>
              <a:rPr lang="pt-PT">
                <a:latin typeface="Barlow"/>
                <a:ea typeface="Barlow"/>
                <a:cs typeface="Barlow"/>
                <a:sym typeface="Barlow"/>
              </a:rPr>
              <a:t>Sampling Technique: </a:t>
            </a:r>
            <a:r>
              <a:rPr lang="pt-PT">
                <a:latin typeface="Barlow Medium"/>
                <a:ea typeface="Barlow Medium"/>
                <a:cs typeface="Barlow Medium"/>
                <a:sym typeface="Barlow Medium"/>
              </a:rPr>
              <a:t>5-Fold Stratified Cross-Validation</a:t>
            </a:r>
            <a:endParaRPr>
              <a:latin typeface="Barlow"/>
              <a:ea typeface="Barlow"/>
              <a:cs typeface="Barlow"/>
              <a:sym typeface="Barlow"/>
            </a:endParaRPr>
          </a:p>
          <a:p>
            <a:pPr indent="-317500" lvl="0" marL="457200" marR="0" rtl="0" algn="just">
              <a:lnSpc>
                <a:spcPct val="110000"/>
              </a:lnSpc>
              <a:spcBef>
                <a:spcPts val="0"/>
              </a:spcBef>
              <a:spcAft>
                <a:spcPts val="0"/>
              </a:spcAft>
              <a:buSzPts val="1400"/>
              <a:buChar char="➔"/>
            </a:pPr>
            <a:r>
              <a:rPr lang="pt-PT">
                <a:latin typeface="Barlow"/>
                <a:ea typeface="Barlow"/>
                <a:cs typeface="Barlow"/>
                <a:sym typeface="Barlow"/>
              </a:rPr>
              <a:t>Metrics: </a:t>
            </a:r>
            <a:r>
              <a:rPr lang="pt-PT">
                <a:latin typeface="Barlow Medium"/>
                <a:ea typeface="Barlow Medium"/>
                <a:cs typeface="Barlow Medium"/>
                <a:sym typeface="Barlow Medium"/>
              </a:rPr>
              <a:t>Accuracy</a:t>
            </a:r>
            <a:r>
              <a:rPr lang="pt-PT">
                <a:latin typeface="Barlow"/>
                <a:ea typeface="Barlow"/>
                <a:cs typeface="Barlow"/>
                <a:sym typeface="Barlow"/>
              </a:rPr>
              <a:t>, </a:t>
            </a:r>
            <a:r>
              <a:rPr lang="pt-PT">
                <a:latin typeface="Barlow Medium"/>
                <a:ea typeface="Barlow Medium"/>
                <a:cs typeface="Barlow Medium"/>
                <a:sym typeface="Barlow Medium"/>
              </a:rPr>
              <a:t>Recall</a:t>
            </a:r>
            <a:r>
              <a:rPr lang="pt-PT">
                <a:latin typeface="Barlow"/>
                <a:ea typeface="Barlow"/>
                <a:cs typeface="Barlow"/>
                <a:sym typeface="Barlow"/>
              </a:rPr>
              <a:t>, </a:t>
            </a:r>
            <a:r>
              <a:rPr lang="pt-PT">
                <a:latin typeface="Barlow Medium"/>
                <a:ea typeface="Barlow Medium"/>
                <a:cs typeface="Barlow Medium"/>
                <a:sym typeface="Barlow Medium"/>
              </a:rPr>
              <a:t>Precision</a:t>
            </a:r>
            <a:r>
              <a:rPr lang="pt-PT">
                <a:latin typeface="Barlow"/>
                <a:ea typeface="Barlow"/>
                <a:cs typeface="Barlow"/>
                <a:sym typeface="Barlow"/>
              </a:rPr>
              <a:t>, </a:t>
            </a:r>
            <a:r>
              <a:rPr lang="pt-PT">
                <a:latin typeface="Barlow Medium"/>
                <a:ea typeface="Barlow Medium"/>
                <a:cs typeface="Barlow Medium"/>
                <a:sym typeface="Barlow Medium"/>
              </a:rPr>
              <a:t>Macro-F1 Score</a:t>
            </a:r>
            <a:r>
              <a:rPr lang="pt-PT">
                <a:latin typeface="Barlow"/>
                <a:ea typeface="Barlow"/>
                <a:cs typeface="Barlow"/>
                <a:sym typeface="Barlow"/>
              </a:rPr>
              <a:t>, </a:t>
            </a:r>
            <a:r>
              <a:rPr lang="pt-PT">
                <a:latin typeface="Barlow Medium"/>
                <a:ea typeface="Barlow Medium"/>
                <a:cs typeface="Barlow Medium"/>
                <a:sym typeface="Barlow Medium"/>
              </a:rPr>
              <a:t>Matthews Correlation Coefficient</a:t>
            </a:r>
            <a:endParaRPr>
              <a:latin typeface="Barlow Medium"/>
              <a:ea typeface="Barlow Medium"/>
              <a:cs typeface="Barlow Medium"/>
              <a:sym typeface="Barlow Medium"/>
            </a:endParaRPr>
          </a:p>
        </p:txBody>
      </p:sp>
      <p:pic>
        <p:nvPicPr>
          <p:cNvPr id="361" name="Google Shape;361;p42"/>
          <p:cNvPicPr preferRelativeResize="0"/>
          <p:nvPr/>
        </p:nvPicPr>
        <p:blipFill>
          <a:blip r:embed="rId3">
            <a:alphaModFix/>
          </a:blip>
          <a:stretch>
            <a:fillRect/>
          </a:stretch>
        </p:blipFill>
        <p:spPr>
          <a:xfrm>
            <a:off x="1434850" y="2396175"/>
            <a:ext cx="6274350" cy="2470225"/>
          </a:xfrm>
          <a:prstGeom prst="rect">
            <a:avLst/>
          </a:prstGeom>
          <a:noFill/>
          <a:ln>
            <a:noFill/>
          </a:ln>
        </p:spPr>
      </p:pic>
      <p:sp>
        <p:nvSpPr>
          <p:cNvPr id="362" name="Google Shape;362;p42"/>
          <p:cNvSpPr txBox="1"/>
          <p:nvPr>
            <p:ph type="title"/>
          </p:nvPr>
        </p:nvSpPr>
        <p:spPr>
          <a:xfrm>
            <a:off x="457200" y="636025"/>
            <a:ext cx="8505900" cy="4686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sz="4000">
                <a:latin typeface="Barlow SemiBold"/>
                <a:ea typeface="Barlow SemiBold"/>
                <a:cs typeface="Barlow SemiBold"/>
                <a:sym typeface="Barlow SemiBold"/>
              </a:rPr>
              <a:t>4.2. Classifiers Evaluation and Results</a:t>
            </a:r>
            <a:endParaRPr sz="4000">
              <a:latin typeface="Barlow SemiBold"/>
              <a:ea typeface="Barlow SemiBold"/>
              <a:cs typeface="Barlow SemiBold"/>
              <a:sym typeface="Barlow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sp>
        <p:nvSpPr>
          <p:cNvPr id="367" name="Google Shape;367;p4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
        <p:nvSpPr>
          <p:cNvPr id="368" name="Google Shape;368;p43"/>
          <p:cNvSpPr txBox="1"/>
          <p:nvPr>
            <p:ph idx="4294967295" type="subTitle"/>
          </p:nvPr>
        </p:nvSpPr>
        <p:spPr>
          <a:xfrm>
            <a:off x="457200" y="1181600"/>
            <a:ext cx="7570800" cy="291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pt-PT">
                <a:latin typeface="Barlow SemiBold"/>
                <a:ea typeface="Barlow SemiBold"/>
                <a:cs typeface="Barlow SemiBold"/>
                <a:sym typeface="Barlow SemiBold"/>
              </a:rPr>
              <a:t>ResNet50 using 3D Spectrogram Images</a:t>
            </a:r>
            <a:endParaRPr>
              <a:latin typeface="Barlow SemiBold"/>
              <a:ea typeface="Barlow SemiBold"/>
              <a:cs typeface="Barlow SemiBold"/>
              <a:sym typeface="Barlow SemiBold"/>
            </a:endParaRPr>
          </a:p>
        </p:txBody>
      </p:sp>
      <p:sp>
        <p:nvSpPr>
          <p:cNvPr id="369" name="Google Shape;369;p43"/>
          <p:cNvSpPr txBox="1"/>
          <p:nvPr/>
        </p:nvSpPr>
        <p:spPr>
          <a:xfrm>
            <a:off x="5026550" y="2639950"/>
            <a:ext cx="3932100" cy="291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pt-PT" sz="1200">
                <a:latin typeface="Barlow SemiBold"/>
                <a:ea typeface="Barlow SemiBold"/>
                <a:cs typeface="Barlow SemiBold"/>
                <a:sym typeface="Barlow SemiBold"/>
              </a:rPr>
              <a:t>Python code for the proposed Resnet50 (TensorFlow):</a:t>
            </a:r>
            <a:endParaRPr sz="1200">
              <a:latin typeface="Barlow SemiBold"/>
              <a:ea typeface="Barlow SemiBold"/>
              <a:cs typeface="Barlow SemiBold"/>
              <a:sym typeface="Barlow SemiBold"/>
            </a:endParaRPr>
          </a:p>
        </p:txBody>
      </p:sp>
      <p:sp>
        <p:nvSpPr>
          <p:cNvPr id="370" name="Google Shape;370;p43"/>
          <p:cNvSpPr txBox="1"/>
          <p:nvPr/>
        </p:nvSpPr>
        <p:spPr>
          <a:xfrm>
            <a:off x="383450" y="1722000"/>
            <a:ext cx="85458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PT">
                <a:latin typeface="Barlow"/>
                <a:ea typeface="Barlow"/>
                <a:cs typeface="Barlow"/>
                <a:sym typeface="Barlow"/>
              </a:rPr>
              <a:t>ResNet50, pre-trained on ImageNet, is a powerful deep neural network model with 50 convolutional layers, and with skip connections to enable the direct flow of information between layers, capturing complex representations of the input data.</a:t>
            </a:r>
            <a:endParaRPr>
              <a:latin typeface="Barlow"/>
              <a:ea typeface="Barlow"/>
              <a:cs typeface="Barlow"/>
              <a:sym typeface="Barlow"/>
            </a:endParaRPr>
          </a:p>
        </p:txBody>
      </p:sp>
      <p:sp>
        <p:nvSpPr>
          <p:cNvPr id="371" name="Google Shape;371;p43"/>
          <p:cNvSpPr txBox="1"/>
          <p:nvPr/>
        </p:nvSpPr>
        <p:spPr>
          <a:xfrm>
            <a:off x="383450" y="2553300"/>
            <a:ext cx="4643100" cy="1953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pt-PT">
                <a:latin typeface="Barlow"/>
                <a:ea typeface="Barlow"/>
                <a:cs typeface="Barlow"/>
                <a:sym typeface="Barlow"/>
              </a:rPr>
              <a:t>Some advantages of ResNet50 are:</a:t>
            </a:r>
            <a:endParaRPr>
              <a:latin typeface="Barlow"/>
              <a:ea typeface="Barlow"/>
              <a:cs typeface="Barlow"/>
              <a:sym typeface="Barlow"/>
            </a:endParaRPr>
          </a:p>
          <a:p>
            <a:pPr indent="-317500" lvl="0" marL="457200" marR="0" rtl="0" algn="l">
              <a:lnSpc>
                <a:spcPct val="115000"/>
              </a:lnSpc>
              <a:spcBef>
                <a:spcPts val="0"/>
              </a:spcBef>
              <a:spcAft>
                <a:spcPts val="0"/>
              </a:spcAft>
              <a:buClr>
                <a:srgbClr val="00B5DD"/>
              </a:buClr>
              <a:buSzPts val="1400"/>
              <a:buFont typeface="Barlow"/>
              <a:buChar char="▸"/>
            </a:pPr>
            <a:r>
              <a:rPr lang="pt-PT">
                <a:latin typeface="Barlow Medium"/>
                <a:ea typeface="Barlow Medium"/>
                <a:cs typeface="Barlow Medium"/>
                <a:sym typeface="Barlow Medium"/>
              </a:rPr>
              <a:t>Addresses the vanishing gradient problem</a:t>
            </a:r>
            <a:r>
              <a:rPr lang="pt-PT">
                <a:latin typeface="Barlow"/>
                <a:ea typeface="Barlow"/>
                <a:cs typeface="Barlow"/>
                <a:sym typeface="Barlow"/>
              </a:rPr>
              <a:t> with residual connections;</a:t>
            </a:r>
            <a:endParaRPr>
              <a:latin typeface="Barlow"/>
              <a:ea typeface="Barlow"/>
              <a:cs typeface="Barlow"/>
              <a:sym typeface="Barlow"/>
            </a:endParaRPr>
          </a:p>
          <a:p>
            <a:pPr indent="-317500" lvl="0" marL="457200" marR="0" rtl="0" algn="l">
              <a:lnSpc>
                <a:spcPct val="115000"/>
              </a:lnSpc>
              <a:spcBef>
                <a:spcPts val="0"/>
              </a:spcBef>
              <a:spcAft>
                <a:spcPts val="0"/>
              </a:spcAft>
              <a:buClr>
                <a:srgbClr val="00B5DD"/>
              </a:buClr>
              <a:buSzPts val="1400"/>
              <a:buFont typeface="Barlow"/>
              <a:buChar char="▸"/>
            </a:pPr>
            <a:r>
              <a:rPr lang="pt-PT">
                <a:latin typeface="Barlow"/>
                <a:ea typeface="Barlow"/>
                <a:cs typeface="Barlow"/>
                <a:sym typeface="Barlow"/>
              </a:rPr>
              <a:t>Facilitates </a:t>
            </a:r>
            <a:r>
              <a:rPr lang="pt-PT">
                <a:latin typeface="Barlow Medium"/>
                <a:ea typeface="Barlow Medium"/>
                <a:cs typeface="Barlow Medium"/>
                <a:sym typeface="Barlow Medium"/>
              </a:rPr>
              <a:t>transfer learning</a:t>
            </a:r>
            <a:r>
              <a:rPr lang="pt-PT">
                <a:latin typeface="Barlow"/>
                <a:ea typeface="Barlow"/>
                <a:cs typeface="Barlow"/>
                <a:sym typeface="Barlow"/>
              </a:rPr>
              <a:t> with pre-trained models;</a:t>
            </a:r>
            <a:endParaRPr>
              <a:latin typeface="Barlow"/>
              <a:ea typeface="Barlow"/>
              <a:cs typeface="Barlow"/>
              <a:sym typeface="Barlow"/>
            </a:endParaRPr>
          </a:p>
          <a:p>
            <a:pPr indent="-330200" lvl="0" marL="457200" marR="0" rtl="0" algn="l">
              <a:lnSpc>
                <a:spcPct val="115000"/>
              </a:lnSpc>
              <a:spcBef>
                <a:spcPts val="0"/>
              </a:spcBef>
              <a:spcAft>
                <a:spcPts val="0"/>
              </a:spcAft>
              <a:buClr>
                <a:srgbClr val="00B5DD"/>
              </a:buClr>
              <a:buSzPts val="1600"/>
              <a:buFont typeface="Barlow"/>
              <a:buChar char="▸"/>
            </a:pPr>
            <a:r>
              <a:rPr lang="pt-PT">
                <a:latin typeface="Barlow Medium"/>
                <a:ea typeface="Barlow Medium"/>
                <a:cs typeface="Barlow Medium"/>
                <a:sym typeface="Barlow Medium"/>
              </a:rPr>
              <a:t>Fast training</a:t>
            </a:r>
            <a:r>
              <a:rPr lang="pt-PT">
                <a:latin typeface="Barlow"/>
                <a:ea typeface="Barlow"/>
                <a:cs typeface="Barlow"/>
                <a:sym typeface="Barlow"/>
              </a:rPr>
              <a:t> for large-scale datasets;</a:t>
            </a:r>
            <a:endParaRPr>
              <a:latin typeface="Barlow"/>
              <a:ea typeface="Barlow"/>
              <a:cs typeface="Barlow"/>
              <a:sym typeface="Barlow"/>
            </a:endParaRPr>
          </a:p>
          <a:p>
            <a:pPr indent="-330200" lvl="0" marL="457200" marR="0" rtl="0" algn="l">
              <a:lnSpc>
                <a:spcPct val="115000"/>
              </a:lnSpc>
              <a:spcBef>
                <a:spcPts val="0"/>
              </a:spcBef>
              <a:spcAft>
                <a:spcPts val="0"/>
              </a:spcAft>
              <a:buClr>
                <a:srgbClr val="00B5DD"/>
              </a:buClr>
              <a:buSzPts val="1600"/>
              <a:buFont typeface="Barlow"/>
              <a:buChar char="▸"/>
            </a:pPr>
            <a:r>
              <a:rPr lang="pt-PT">
                <a:latin typeface="Barlow Medium"/>
                <a:ea typeface="Barlow Medium"/>
                <a:cs typeface="Barlow Medium"/>
                <a:sym typeface="Barlow Medium"/>
              </a:rPr>
              <a:t>High accuracy</a:t>
            </a:r>
            <a:r>
              <a:rPr lang="pt-PT">
                <a:latin typeface="Barlow"/>
                <a:ea typeface="Barlow"/>
                <a:cs typeface="Barlow"/>
                <a:sym typeface="Barlow"/>
              </a:rPr>
              <a:t> in various image classification tasks.</a:t>
            </a:r>
            <a:endParaRPr>
              <a:latin typeface="Barlow"/>
              <a:ea typeface="Barlow"/>
              <a:cs typeface="Barlow"/>
              <a:sym typeface="Barlow"/>
            </a:endParaRPr>
          </a:p>
        </p:txBody>
      </p:sp>
      <p:pic>
        <p:nvPicPr>
          <p:cNvPr id="372" name="Google Shape;372;p43"/>
          <p:cNvPicPr preferRelativeResize="0"/>
          <p:nvPr/>
        </p:nvPicPr>
        <p:blipFill>
          <a:blip r:embed="rId3">
            <a:alphaModFix/>
          </a:blip>
          <a:stretch>
            <a:fillRect/>
          </a:stretch>
        </p:blipFill>
        <p:spPr>
          <a:xfrm>
            <a:off x="5127550" y="2931850"/>
            <a:ext cx="3801699" cy="1487975"/>
          </a:xfrm>
          <a:prstGeom prst="rect">
            <a:avLst/>
          </a:prstGeom>
          <a:noFill/>
          <a:ln>
            <a:noFill/>
          </a:ln>
        </p:spPr>
      </p:pic>
      <p:sp>
        <p:nvSpPr>
          <p:cNvPr id="373" name="Google Shape;373;p43"/>
          <p:cNvSpPr txBox="1"/>
          <p:nvPr>
            <p:ph type="title"/>
          </p:nvPr>
        </p:nvSpPr>
        <p:spPr>
          <a:xfrm>
            <a:off x="457200" y="605600"/>
            <a:ext cx="8191800" cy="57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pt-PT">
                <a:latin typeface="Barlow SemiBold"/>
                <a:ea typeface="Barlow SemiBold"/>
                <a:cs typeface="Barlow SemiBold"/>
                <a:sym typeface="Barlow SemiBold"/>
              </a:rPr>
              <a:t>4.3. Proposed Classifier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7" name="Shape 377"/>
        <p:cNvGrpSpPr/>
        <p:nvPr/>
      </p:nvGrpSpPr>
      <p:grpSpPr>
        <a:xfrm>
          <a:off x="0" y="0"/>
          <a:ext cx="0" cy="0"/>
          <a:chOff x="0" y="0"/>
          <a:chExt cx="0" cy="0"/>
        </a:xfrm>
      </p:grpSpPr>
      <p:sp>
        <p:nvSpPr>
          <p:cNvPr id="378" name="Google Shape;378;p4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
        <p:nvSpPr>
          <p:cNvPr id="379" name="Google Shape;379;p44"/>
          <p:cNvSpPr txBox="1"/>
          <p:nvPr>
            <p:ph type="title"/>
          </p:nvPr>
        </p:nvSpPr>
        <p:spPr>
          <a:xfrm>
            <a:off x="457200" y="605600"/>
            <a:ext cx="8191800" cy="5760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a:latin typeface="Barlow SemiBold"/>
                <a:ea typeface="Barlow SemiBold"/>
                <a:cs typeface="Barlow SemiBold"/>
                <a:sym typeface="Barlow SemiBold"/>
              </a:rPr>
              <a:t>SER </a:t>
            </a:r>
            <a:r>
              <a:rPr lang="pt-PT">
                <a:latin typeface="Barlow SemiBold"/>
                <a:ea typeface="Barlow SemiBold"/>
                <a:cs typeface="Barlow SemiBold"/>
                <a:sym typeface="Barlow SemiBold"/>
              </a:rPr>
              <a:t>Proposed Models</a:t>
            </a:r>
            <a:endParaRPr/>
          </a:p>
        </p:txBody>
      </p:sp>
      <p:sp>
        <p:nvSpPr>
          <p:cNvPr id="380" name="Google Shape;380;p44"/>
          <p:cNvSpPr txBox="1"/>
          <p:nvPr>
            <p:ph idx="4294967295" type="subTitle"/>
          </p:nvPr>
        </p:nvSpPr>
        <p:spPr>
          <a:xfrm>
            <a:off x="457200" y="1181600"/>
            <a:ext cx="6622800" cy="291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pt-PT">
                <a:latin typeface="Barlow SemiBold"/>
                <a:ea typeface="Barlow SemiBold"/>
                <a:cs typeface="Barlow SemiBold"/>
                <a:sym typeface="Barlow SemiBold"/>
              </a:rPr>
              <a:t>Cross-Dataset Validation</a:t>
            </a:r>
            <a:endParaRPr>
              <a:latin typeface="Barlow SemiBold"/>
              <a:ea typeface="Barlow SemiBold"/>
              <a:cs typeface="Barlow SemiBold"/>
              <a:sym typeface="Barlow SemiBold"/>
            </a:endParaRPr>
          </a:p>
        </p:txBody>
      </p:sp>
      <p:pic>
        <p:nvPicPr>
          <p:cNvPr id="381" name="Google Shape;381;p44"/>
          <p:cNvPicPr preferRelativeResize="0"/>
          <p:nvPr/>
        </p:nvPicPr>
        <p:blipFill>
          <a:blip r:embed="rId3">
            <a:alphaModFix/>
          </a:blip>
          <a:stretch>
            <a:fillRect/>
          </a:stretch>
        </p:blipFill>
        <p:spPr>
          <a:xfrm>
            <a:off x="1064200" y="2201350"/>
            <a:ext cx="7015601" cy="1885850"/>
          </a:xfrm>
          <a:prstGeom prst="rect">
            <a:avLst/>
          </a:prstGeom>
          <a:noFill/>
          <a:ln>
            <a:noFill/>
          </a:ln>
        </p:spPr>
      </p:pic>
      <p:sp>
        <p:nvSpPr>
          <p:cNvPr id="382" name="Google Shape;382;p44"/>
          <p:cNvSpPr txBox="1"/>
          <p:nvPr/>
        </p:nvSpPr>
        <p:spPr>
          <a:xfrm>
            <a:off x="983688" y="1862650"/>
            <a:ext cx="7138800" cy="33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pt-PT" sz="1300">
                <a:solidFill>
                  <a:srgbClr val="2B2A35"/>
                </a:solidFill>
                <a:latin typeface="Barlow SemiBold"/>
                <a:ea typeface="Barlow SemiBold"/>
                <a:cs typeface="Barlow SemiBold"/>
                <a:sym typeface="Barlow SemiBold"/>
              </a:rPr>
              <a:t>Proposed models trained on IEMOCAP and </a:t>
            </a:r>
            <a:r>
              <a:rPr lang="pt-PT" sz="1300">
                <a:solidFill>
                  <a:srgbClr val="2B2A35"/>
                </a:solidFill>
                <a:latin typeface="Barlow SemiBold"/>
                <a:ea typeface="Barlow SemiBold"/>
                <a:cs typeface="Barlow SemiBold"/>
                <a:sym typeface="Barlow SemiBold"/>
              </a:rPr>
              <a:t>evaluated </a:t>
            </a:r>
            <a:r>
              <a:rPr lang="pt-PT" sz="1300">
                <a:solidFill>
                  <a:srgbClr val="2B2A35"/>
                </a:solidFill>
                <a:latin typeface="Barlow SemiBold"/>
                <a:ea typeface="Barlow SemiBold"/>
                <a:cs typeface="Barlow SemiBold"/>
                <a:sym typeface="Barlow SemiBold"/>
              </a:rPr>
              <a:t>on different datasets.</a:t>
            </a:r>
            <a:endParaRPr sz="1300">
              <a:solidFill>
                <a:srgbClr val="2B2A35"/>
              </a:solidFill>
              <a:latin typeface="Barlow SemiBold"/>
              <a:ea typeface="Barlow SemiBold"/>
              <a:cs typeface="Barlow SemiBold"/>
              <a:sym typeface="Barlow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386" name="Shape 386"/>
        <p:cNvGrpSpPr/>
        <p:nvPr/>
      </p:nvGrpSpPr>
      <p:grpSpPr>
        <a:xfrm>
          <a:off x="0" y="0"/>
          <a:ext cx="0" cy="0"/>
          <a:chOff x="0" y="0"/>
          <a:chExt cx="0" cy="0"/>
        </a:xfrm>
      </p:grpSpPr>
      <p:sp>
        <p:nvSpPr>
          <p:cNvPr id="387" name="Google Shape;387;p4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
        <p:nvSpPr>
          <p:cNvPr id="388" name="Google Shape;388;p45"/>
          <p:cNvSpPr txBox="1"/>
          <p:nvPr>
            <p:ph idx="4294967295" type="subTitle"/>
          </p:nvPr>
        </p:nvSpPr>
        <p:spPr>
          <a:xfrm>
            <a:off x="457200" y="1181600"/>
            <a:ext cx="6622800" cy="291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pt-PT">
                <a:latin typeface="Barlow SemiBold"/>
                <a:ea typeface="Barlow SemiBold"/>
                <a:cs typeface="Barlow SemiBold"/>
                <a:sym typeface="Barlow SemiBold"/>
              </a:rPr>
              <a:t>Cross-Dataset Validation</a:t>
            </a:r>
            <a:endParaRPr>
              <a:latin typeface="Barlow SemiBold"/>
              <a:ea typeface="Barlow SemiBold"/>
              <a:cs typeface="Barlow SemiBold"/>
              <a:sym typeface="Barlow SemiBold"/>
            </a:endParaRPr>
          </a:p>
        </p:txBody>
      </p:sp>
      <p:pic>
        <p:nvPicPr>
          <p:cNvPr id="389" name="Google Shape;389;p45"/>
          <p:cNvPicPr preferRelativeResize="0"/>
          <p:nvPr/>
        </p:nvPicPr>
        <p:blipFill rotWithShape="1">
          <a:blip r:embed="rId3">
            <a:alphaModFix/>
          </a:blip>
          <a:srcRect b="0" l="0" r="0" t="8248"/>
          <a:stretch/>
        </p:blipFill>
        <p:spPr>
          <a:xfrm>
            <a:off x="906875" y="1654300"/>
            <a:ext cx="7292449" cy="3142699"/>
          </a:xfrm>
          <a:prstGeom prst="rect">
            <a:avLst/>
          </a:prstGeom>
          <a:noFill/>
          <a:ln>
            <a:noFill/>
          </a:ln>
        </p:spPr>
      </p:pic>
      <p:sp>
        <p:nvSpPr>
          <p:cNvPr id="390" name="Google Shape;390;p45"/>
          <p:cNvSpPr txBox="1"/>
          <p:nvPr>
            <p:ph type="title"/>
          </p:nvPr>
        </p:nvSpPr>
        <p:spPr>
          <a:xfrm>
            <a:off x="457200" y="605600"/>
            <a:ext cx="8191800" cy="5760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a:latin typeface="Barlow SemiBold"/>
                <a:ea typeface="Barlow SemiBold"/>
                <a:cs typeface="Barlow SemiBold"/>
                <a:sym typeface="Barlow SemiBold"/>
              </a:rPr>
              <a:t>SER Proposed Models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4" name="Shape 394"/>
        <p:cNvGrpSpPr/>
        <p:nvPr/>
      </p:nvGrpSpPr>
      <p:grpSpPr>
        <a:xfrm>
          <a:off x="0" y="0"/>
          <a:ext cx="0" cy="0"/>
          <a:chOff x="0" y="0"/>
          <a:chExt cx="0" cy="0"/>
        </a:xfrm>
      </p:grpSpPr>
      <p:sp>
        <p:nvSpPr>
          <p:cNvPr id="395" name="Google Shape;395;p4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
        <p:nvSpPr>
          <p:cNvPr id="396" name="Google Shape;396;p46"/>
          <p:cNvSpPr txBox="1"/>
          <p:nvPr>
            <p:ph idx="4294967295" type="subTitle"/>
          </p:nvPr>
        </p:nvSpPr>
        <p:spPr>
          <a:xfrm>
            <a:off x="457200" y="1181600"/>
            <a:ext cx="6622800" cy="291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pt-PT">
                <a:latin typeface="Barlow SemiBold"/>
                <a:ea typeface="Barlow SemiBold"/>
                <a:cs typeface="Barlow SemiBold"/>
                <a:sym typeface="Barlow SemiBold"/>
              </a:rPr>
              <a:t>Cross-Dataset Validation</a:t>
            </a:r>
            <a:endParaRPr>
              <a:latin typeface="Barlow SemiBold"/>
              <a:ea typeface="Barlow SemiBold"/>
              <a:cs typeface="Barlow SemiBold"/>
              <a:sym typeface="Barlow SemiBold"/>
            </a:endParaRPr>
          </a:p>
        </p:txBody>
      </p:sp>
      <p:pic>
        <p:nvPicPr>
          <p:cNvPr id="397" name="Google Shape;397;p46"/>
          <p:cNvPicPr preferRelativeResize="0"/>
          <p:nvPr/>
        </p:nvPicPr>
        <p:blipFill>
          <a:blip r:embed="rId3">
            <a:alphaModFix/>
          </a:blip>
          <a:stretch>
            <a:fillRect/>
          </a:stretch>
        </p:blipFill>
        <p:spPr>
          <a:xfrm>
            <a:off x="912588" y="1652000"/>
            <a:ext cx="7281021" cy="3172825"/>
          </a:xfrm>
          <a:prstGeom prst="rect">
            <a:avLst/>
          </a:prstGeom>
          <a:noFill/>
          <a:ln>
            <a:noFill/>
          </a:ln>
        </p:spPr>
      </p:pic>
      <p:sp>
        <p:nvSpPr>
          <p:cNvPr id="398" name="Google Shape;398;p46"/>
          <p:cNvSpPr txBox="1"/>
          <p:nvPr>
            <p:ph type="title"/>
          </p:nvPr>
        </p:nvSpPr>
        <p:spPr>
          <a:xfrm>
            <a:off x="457200" y="605600"/>
            <a:ext cx="8191800" cy="5760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a:latin typeface="Barlow SemiBold"/>
                <a:ea typeface="Barlow SemiBold"/>
                <a:cs typeface="Barlow SemiBold"/>
                <a:sym typeface="Barlow SemiBold"/>
              </a:rPr>
              <a:t>SER Proposed Models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402" name="Shape 402"/>
        <p:cNvGrpSpPr/>
        <p:nvPr/>
      </p:nvGrpSpPr>
      <p:grpSpPr>
        <a:xfrm>
          <a:off x="0" y="0"/>
          <a:ext cx="0" cy="0"/>
          <a:chOff x="0" y="0"/>
          <a:chExt cx="0" cy="0"/>
        </a:xfrm>
      </p:grpSpPr>
      <p:sp>
        <p:nvSpPr>
          <p:cNvPr id="403" name="Google Shape;403;p4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
        <p:nvSpPr>
          <p:cNvPr id="404" name="Google Shape;404;p47"/>
          <p:cNvSpPr txBox="1"/>
          <p:nvPr>
            <p:ph idx="4294967295" type="subTitle"/>
          </p:nvPr>
        </p:nvSpPr>
        <p:spPr>
          <a:xfrm>
            <a:off x="457200" y="1181600"/>
            <a:ext cx="6622800" cy="291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pt-PT">
                <a:latin typeface="Barlow SemiBold"/>
                <a:ea typeface="Barlow SemiBold"/>
                <a:cs typeface="Barlow SemiBold"/>
                <a:sym typeface="Barlow SemiBold"/>
              </a:rPr>
              <a:t>Cross-Dataset Validation</a:t>
            </a:r>
            <a:endParaRPr>
              <a:latin typeface="Barlow SemiBold"/>
              <a:ea typeface="Barlow SemiBold"/>
              <a:cs typeface="Barlow SemiBold"/>
              <a:sym typeface="Barlow SemiBold"/>
            </a:endParaRPr>
          </a:p>
        </p:txBody>
      </p:sp>
      <p:pic>
        <p:nvPicPr>
          <p:cNvPr id="405" name="Google Shape;405;p47"/>
          <p:cNvPicPr preferRelativeResize="0"/>
          <p:nvPr/>
        </p:nvPicPr>
        <p:blipFill>
          <a:blip r:embed="rId3">
            <a:alphaModFix/>
          </a:blip>
          <a:stretch>
            <a:fillRect/>
          </a:stretch>
        </p:blipFill>
        <p:spPr>
          <a:xfrm>
            <a:off x="1007450" y="1616975"/>
            <a:ext cx="7091275" cy="3061475"/>
          </a:xfrm>
          <a:prstGeom prst="rect">
            <a:avLst/>
          </a:prstGeom>
          <a:noFill/>
          <a:ln>
            <a:noFill/>
          </a:ln>
        </p:spPr>
      </p:pic>
      <p:sp>
        <p:nvSpPr>
          <p:cNvPr id="406" name="Google Shape;406;p47"/>
          <p:cNvSpPr txBox="1"/>
          <p:nvPr>
            <p:ph type="title"/>
          </p:nvPr>
        </p:nvSpPr>
        <p:spPr>
          <a:xfrm>
            <a:off x="457200" y="605600"/>
            <a:ext cx="8191800" cy="5760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a:latin typeface="Barlow SemiBold"/>
                <a:ea typeface="Barlow SemiBold"/>
                <a:cs typeface="Barlow SemiBold"/>
                <a:sym typeface="Barlow SemiBold"/>
              </a:rPr>
              <a:t>SER Proposed Models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0" name="Shape 410"/>
        <p:cNvGrpSpPr/>
        <p:nvPr/>
      </p:nvGrpSpPr>
      <p:grpSpPr>
        <a:xfrm>
          <a:off x="0" y="0"/>
          <a:ext cx="0" cy="0"/>
          <a:chOff x="0" y="0"/>
          <a:chExt cx="0" cy="0"/>
        </a:xfrm>
      </p:grpSpPr>
      <p:sp>
        <p:nvSpPr>
          <p:cNvPr id="411" name="Google Shape;411;p4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
        <p:nvSpPr>
          <p:cNvPr id="412" name="Google Shape;412;p48"/>
          <p:cNvSpPr txBox="1"/>
          <p:nvPr>
            <p:ph idx="4294967295" type="subTitle"/>
          </p:nvPr>
        </p:nvSpPr>
        <p:spPr>
          <a:xfrm>
            <a:off x="457200" y="1181600"/>
            <a:ext cx="6622800" cy="291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pt-PT">
                <a:latin typeface="Barlow SemiBold"/>
                <a:ea typeface="Barlow SemiBold"/>
                <a:cs typeface="Barlow SemiBold"/>
                <a:sym typeface="Barlow SemiBold"/>
              </a:rPr>
              <a:t>SOTA Comparison</a:t>
            </a:r>
            <a:endParaRPr>
              <a:latin typeface="Barlow SemiBold"/>
              <a:ea typeface="Barlow SemiBold"/>
              <a:cs typeface="Barlow SemiBold"/>
              <a:sym typeface="Barlow SemiBold"/>
            </a:endParaRPr>
          </a:p>
        </p:txBody>
      </p:sp>
      <p:sp>
        <p:nvSpPr>
          <p:cNvPr id="413" name="Google Shape;413;p48"/>
          <p:cNvSpPr txBox="1"/>
          <p:nvPr/>
        </p:nvSpPr>
        <p:spPr>
          <a:xfrm>
            <a:off x="1761413" y="1528700"/>
            <a:ext cx="5318700" cy="33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pt-PT" sz="1200">
                <a:solidFill>
                  <a:srgbClr val="2B2A35"/>
                </a:solidFill>
                <a:latin typeface="Barlow SemiBold"/>
                <a:ea typeface="Barlow SemiBold"/>
                <a:cs typeface="Barlow SemiBold"/>
                <a:sym typeface="Barlow SemiBold"/>
              </a:rPr>
              <a:t>SOTA SER classification models performance on IEMOCAP. </a:t>
            </a:r>
            <a:endParaRPr sz="1200">
              <a:solidFill>
                <a:srgbClr val="2B2A35"/>
              </a:solidFill>
              <a:latin typeface="Barlow SemiBold"/>
              <a:ea typeface="Barlow SemiBold"/>
              <a:cs typeface="Barlow SemiBold"/>
              <a:sym typeface="Barlow SemiBold"/>
            </a:endParaRPr>
          </a:p>
        </p:txBody>
      </p:sp>
      <p:pic>
        <p:nvPicPr>
          <p:cNvPr id="414" name="Google Shape;414;p48"/>
          <p:cNvPicPr preferRelativeResize="0"/>
          <p:nvPr/>
        </p:nvPicPr>
        <p:blipFill>
          <a:blip r:embed="rId3">
            <a:alphaModFix/>
          </a:blip>
          <a:stretch>
            <a:fillRect/>
          </a:stretch>
        </p:blipFill>
        <p:spPr>
          <a:xfrm>
            <a:off x="1726500" y="1795950"/>
            <a:ext cx="5388524" cy="3223025"/>
          </a:xfrm>
          <a:prstGeom prst="rect">
            <a:avLst/>
          </a:prstGeom>
          <a:noFill/>
          <a:ln>
            <a:noFill/>
          </a:ln>
        </p:spPr>
      </p:pic>
      <p:sp>
        <p:nvSpPr>
          <p:cNvPr id="415" name="Google Shape;415;p48"/>
          <p:cNvSpPr txBox="1"/>
          <p:nvPr>
            <p:ph type="title"/>
          </p:nvPr>
        </p:nvSpPr>
        <p:spPr>
          <a:xfrm>
            <a:off x="457200" y="605600"/>
            <a:ext cx="8191800" cy="5760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a:latin typeface="Barlow SemiBold"/>
                <a:ea typeface="Barlow SemiBold"/>
                <a:cs typeface="Barlow SemiBold"/>
                <a:sym typeface="Barlow SemiBold"/>
              </a:rPr>
              <a:t>SER Proposed Models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pt-PT">
                <a:solidFill>
                  <a:schemeClr val="accent2"/>
                </a:solidFill>
              </a:rPr>
              <a:t>‹#›</a:t>
            </a:fld>
            <a:endParaRPr>
              <a:solidFill>
                <a:schemeClr val="accent2"/>
              </a:solidFill>
            </a:endParaRPr>
          </a:p>
        </p:txBody>
      </p:sp>
      <p:sp>
        <p:nvSpPr>
          <p:cNvPr id="421" name="Google Shape;421;p49"/>
          <p:cNvSpPr txBox="1"/>
          <p:nvPr>
            <p:ph idx="4294967295" type="title"/>
          </p:nvPr>
        </p:nvSpPr>
        <p:spPr>
          <a:xfrm>
            <a:off x="532950" y="2233800"/>
            <a:ext cx="8078100" cy="675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pt-PT" sz="5100">
                <a:solidFill>
                  <a:schemeClr val="lt1"/>
                </a:solidFill>
              </a:rPr>
              <a:t>5. Data Stratification</a:t>
            </a:r>
            <a:endParaRPr sz="51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 name="Shape 425"/>
        <p:cNvGrpSpPr/>
        <p:nvPr/>
      </p:nvGrpSpPr>
      <p:grpSpPr>
        <a:xfrm>
          <a:off x="0" y="0"/>
          <a:ext cx="0" cy="0"/>
          <a:chOff x="0" y="0"/>
          <a:chExt cx="0" cy="0"/>
        </a:xfrm>
      </p:grpSpPr>
      <p:sp>
        <p:nvSpPr>
          <p:cNvPr id="426" name="Google Shape;426;p5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
        <p:nvSpPr>
          <p:cNvPr id="427" name="Google Shape;427;p50"/>
          <p:cNvSpPr txBox="1"/>
          <p:nvPr>
            <p:ph idx="4294967295" type="body"/>
          </p:nvPr>
        </p:nvSpPr>
        <p:spPr>
          <a:xfrm>
            <a:off x="457200" y="489450"/>
            <a:ext cx="8128800" cy="18621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pt-PT" sz="1500">
                <a:solidFill>
                  <a:srgbClr val="000000"/>
                </a:solidFill>
                <a:latin typeface="Barlow"/>
                <a:ea typeface="Barlow"/>
                <a:cs typeface="Barlow"/>
                <a:sym typeface="Barlow"/>
              </a:rPr>
              <a:t>T</a:t>
            </a:r>
            <a:r>
              <a:rPr lang="pt-PT" sz="1500">
                <a:solidFill>
                  <a:srgbClr val="000000"/>
                </a:solidFill>
                <a:latin typeface="Barlow"/>
                <a:ea typeface="Barlow"/>
                <a:cs typeface="Barlow"/>
                <a:sym typeface="Barlow"/>
              </a:rPr>
              <a:t>o </a:t>
            </a:r>
            <a:r>
              <a:rPr lang="pt-PT" sz="1500">
                <a:solidFill>
                  <a:srgbClr val="000000"/>
                </a:solidFill>
                <a:latin typeface="Barlow Medium"/>
                <a:ea typeface="Barlow Medium"/>
                <a:cs typeface="Barlow Medium"/>
                <a:sym typeface="Barlow Medium"/>
              </a:rPr>
              <a:t>uncover</a:t>
            </a:r>
            <a:r>
              <a:rPr lang="pt-PT" sz="1500">
                <a:solidFill>
                  <a:srgbClr val="000000"/>
                </a:solidFill>
                <a:latin typeface="Barlow"/>
                <a:ea typeface="Barlow"/>
                <a:cs typeface="Barlow"/>
                <a:sym typeface="Barlow"/>
              </a:rPr>
              <a:t> the s</a:t>
            </a:r>
            <a:r>
              <a:rPr lang="pt-PT" sz="1500">
                <a:solidFill>
                  <a:srgbClr val="000000"/>
                </a:solidFill>
                <a:latin typeface="Barlow Medium"/>
                <a:ea typeface="Barlow Medium"/>
                <a:cs typeface="Barlow Medium"/>
                <a:sym typeface="Barlow Medium"/>
              </a:rPr>
              <a:t>hortcomings and biases</a:t>
            </a:r>
            <a:r>
              <a:rPr lang="pt-PT" sz="1500">
                <a:solidFill>
                  <a:srgbClr val="000000"/>
                </a:solidFill>
                <a:latin typeface="Barlow"/>
                <a:ea typeface="Barlow"/>
                <a:cs typeface="Barlow"/>
                <a:sym typeface="Barlow"/>
              </a:rPr>
              <a:t> of the dataset and the proposed models, data was stratified based on: </a:t>
            </a:r>
            <a:r>
              <a:rPr lang="pt-PT" sz="1500">
                <a:solidFill>
                  <a:srgbClr val="000000"/>
                </a:solidFill>
                <a:latin typeface="Barlow SemiBold"/>
                <a:ea typeface="Barlow SemiBold"/>
                <a:cs typeface="Barlow SemiBold"/>
                <a:sym typeface="Barlow SemiBold"/>
              </a:rPr>
              <a:t>recordings duration</a:t>
            </a:r>
            <a:r>
              <a:rPr lang="pt-PT" sz="1500">
                <a:solidFill>
                  <a:srgbClr val="000000"/>
                </a:solidFill>
                <a:latin typeface="Barlow"/>
                <a:ea typeface="Barlow"/>
                <a:cs typeface="Barlow"/>
                <a:sym typeface="Barlow"/>
              </a:rPr>
              <a:t>, </a:t>
            </a:r>
            <a:r>
              <a:rPr lang="pt-PT" sz="1500">
                <a:solidFill>
                  <a:srgbClr val="000000"/>
                </a:solidFill>
                <a:latin typeface="Barlow SemiBold"/>
                <a:ea typeface="Barlow SemiBold"/>
                <a:cs typeface="Barlow SemiBold"/>
                <a:sym typeface="Barlow SemiBold"/>
              </a:rPr>
              <a:t>speaker gender</a:t>
            </a:r>
            <a:r>
              <a:rPr lang="pt-PT" sz="1500">
                <a:solidFill>
                  <a:srgbClr val="000000"/>
                </a:solidFill>
                <a:latin typeface="Barlow"/>
                <a:ea typeface="Barlow"/>
                <a:cs typeface="Barlow"/>
                <a:sym typeface="Barlow"/>
              </a:rPr>
              <a:t>, </a:t>
            </a:r>
            <a:r>
              <a:rPr lang="pt-PT" sz="1500">
                <a:solidFill>
                  <a:srgbClr val="000000"/>
                </a:solidFill>
                <a:latin typeface="Barlow SemiBold"/>
                <a:ea typeface="Barlow SemiBold"/>
                <a:cs typeface="Barlow SemiBold"/>
                <a:sym typeface="Barlow SemiBold"/>
              </a:rPr>
              <a:t>discrete </a:t>
            </a:r>
            <a:r>
              <a:rPr lang="pt-PT" sz="1500">
                <a:solidFill>
                  <a:srgbClr val="000000"/>
                </a:solidFill>
                <a:latin typeface="Barlow"/>
                <a:ea typeface="Barlow"/>
                <a:cs typeface="Barlow"/>
                <a:sym typeface="Barlow"/>
              </a:rPr>
              <a:t>and </a:t>
            </a:r>
            <a:r>
              <a:rPr lang="pt-PT" sz="1500">
                <a:solidFill>
                  <a:srgbClr val="000000"/>
                </a:solidFill>
                <a:latin typeface="Barlow SemiBold"/>
                <a:ea typeface="Barlow SemiBold"/>
                <a:cs typeface="Barlow SemiBold"/>
                <a:sym typeface="Barlow SemiBold"/>
              </a:rPr>
              <a:t>dimensional labels</a:t>
            </a:r>
            <a:r>
              <a:rPr lang="pt-PT" sz="1500">
                <a:solidFill>
                  <a:srgbClr val="000000"/>
                </a:solidFill>
                <a:latin typeface="Barlow"/>
                <a:ea typeface="Barlow"/>
                <a:cs typeface="Barlow"/>
                <a:sym typeface="Barlow"/>
              </a:rPr>
              <a:t>.</a:t>
            </a:r>
            <a:endParaRPr sz="1500">
              <a:solidFill>
                <a:srgbClr val="000000"/>
              </a:solidFill>
              <a:latin typeface="Barlow"/>
              <a:ea typeface="Barlow"/>
              <a:cs typeface="Barlow"/>
              <a:sym typeface="Barlow"/>
            </a:endParaRPr>
          </a:p>
          <a:p>
            <a:pPr indent="0" lvl="0" marL="0" rtl="0" algn="just">
              <a:spcBef>
                <a:spcPts val="0"/>
              </a:spcBef>
              <a:spcAft>
                <a:spcPts val="0"/>
              </a:spcAft>
              <a:buNone/>
            </a:pPr>
            <a:r>
              <a:t/>
            </a:r>
            <a:endParaRPr sz="1500">
              <a:solidFill>
                <a:srgbClr val="000000"/>
              </a:solidFill>
              <a:latin typeface="Barlow"/>
              <a:ea typeface="Barlow"/>
              <a:cs typeface="Barlow"/>
              <a:sym typeface="Barlow"/>
            </a:endParaRPr>
          </a:p>
          <a:p>
            <a:pPr indent="0" lvl="0" marL="0" rtl="0" algn="just">
              <a:spcBef>
                <a:spcPts val="0"/>
              </a:spcBef>
              <a:spcAft>
                <a:spcPts val="0"/>
              </a:spcAft>
              <a:buNone/>
            </a:pPr>
            <a:r>
              <a:rPr lang="pt-PT" sz="1500">
                <a:solidFill>
                  <a:srgbClr val="000000"/>
                </a:solidFill>
                <a:latin typeface="Barlow"/>
                <a:ea typeface="Barlow"/>
                <a:cs typeface="Barlow"/>
                <a:sym typeface="Barlow"/>
              </a:rPr>
              <a:t>As a result of this process, a </a:t>
            </a:r>
            <a:r>
              <a:rPr lang="pt-PT" sz="1500">
                <a:solidFill>
                  <a:srgbClr val="000000"/>
                </a:solidFill>
                <a:latin typeface="Barlow SemiBold"/>
                <a:ea typeface="Barlow SemiBold"/>
                <a:cs typeface="Barlow SemiBold"/>
                <a:sym typeface="Barlow SemiBold"/>
              </a:rPr>
              <a:t>set of conditions</a:t>
            </a:r>
            <a:r>
              <a:rPr lang="pt-PT" sz="1500">
                <a:solidFill>
                  <a:srgbClr val="000000"/>
                </a:solidFill>
                <a:latin typeface="Barlow"/>
                <a:ea typeface="Barlow"/>
                <a:cs typeface="Barlow"/>
                <a:sym typeface="Barlow"/>
              </a:rPr>
              <a:t> was applied on the dataset, including a </a:t>
            </a:r>
            <a:r>
              <a:rPr lang="pt-PT" sz="1500">
                <a:solidFill>
                  <a:srgbClr val="000000"/>
                </a:solidFill>
                <a:latin typeface="Barlow SemiBold"/>
                <a:ea typeface="Barlow SemiBold"/>
                <a:cs typeface="Barlow SemiBold"/>
                <a:sym typeface="Barlow SemiBold"/>
              </a:rPr>
              <a:t>minimum duration of 1 second</a:t>
            </a:r>
            <a:r>
              <a:rPr lang="pt-PT" sz="1500">
                <a:solidFill>
                  <a:srgbClr val="000000"/>
                </a:solidFill>
                <a:latin typeface="Barlow"/>
                <a:ea typeface="Barlow"/>
                <a:cs typeface="Barlow"/>
                <a:sym typeface="Barlow"/>
              </a:rPr>
              <a:t>, and </a:t>
            </a:r>
            <a:r>
              <a:rPr lang="pt-PT" sz="1500">
                <a:solidFill>
                  <a:srgbClr val="000000"/>
                </a:solidFill>
                <a:latin typeface="Barlow SemiBold"/>
                <a:ea typeface="Barlow SemiBold"/>
                <a:cs typeface="Barlow SemiBold"/>
                <a:sym typeface="Barlow SemiBold"/>
              </a:rPr>
              <a:t>dimensional annotations</a:t>
            </a:r>
            <a:r>
              <a:rPr lang="pt-PT" sz="1500">
                <a:solidFill>
                  <a:srgbClr val="000000"/>
                </a:solidFill>
                <a:latin typeface="Barlow"/>
                <a:ea typeface="Barlow"/>
                <a:cs typeface="Barlow"/>
                <a:sym typeface="Barlow"/>
              </a:rPr>
              <a:t> must be </a:t>
            </a:r>
            <a:r>
              <a:rPr lang="pt-PT" sz="1500">
                <a:solidFill>
                  <a:srgbClr val="000000"/>
                </a:solidFill>
                <a:latin typeface="Barlow SemiBold"/>
                <a:ea typeface="Barlow SemiBold"/>
                <a:cs typeface="Barlow SemiBold"/>
                <a:sym typeface="Barlow SemiBold"/>
              </a:rPr>
              <a:t>within a certain range</a:t>
            </a:r>
            <a:r>
              <a:rPr lang="pt-PT" sz="1500">
                <a:solidFill>
                  <a:srgbClr val="000000"/>
                </a:solidFill>
                <a:latin typeface="Barlow"/>
                <a:ea typeface="Barlow"/>
                <a:cs typeface="Barlow"/>
                <a:sym typeface="Barlow"/>
              </a:rPr>
              <a:t> in relation to the discrete emotion. The resulting “stratified” data contained a total of 4200 audio files, with a nearly gender balanced distribution.</a:t>
            </a:r>
            <a:endParaRPr sz="1400">
              <a:solidFill>
                <a:srgbClr val="000000"/>
              </a:solidFill>
              <a:latin typeface="Barlow"/>
              <a:ea typeface="Barlow"/>
              <a:cs typeface="Barlow"/>
              <a:sym typeface="Barlow"/>
            </a:endParaRPr>
          </a:p>
        </p:txBody>
      </p:sp>
      <p:pic>
        <p:nvPicPr>
          <p:cNvPr id="428" name="Google Shape;428;p50"/>
          <p:cNvPicPr preferRelativeResize="0"/>
          <p:nvPr/>
        </p:nvPicPr>
        <p:blipFill>
          <a:blip r:embed="rId3">
            <a:alphaModFix/>
          </a:blip>
          <a:stretch>
            <a:fillRect/>
          </a:stretch>
        </p:blipFill>
        <p:spPr>
          <a:xfrm>
            <a:off x="3732575" y="2351500"/>
            <a:ext cx="5000274" cy="2600200"/>
          </a:xfrm>
          <a:prstGeom prst="rect">
            <a:avLst/>
          </a:prstGeom>
          <a:noFill/>
          <a:ln>
            <a:noFill/>
          </a:ln>
        </p:spPr>
      </p:pic>
      <p:pic>
        <p:nvPicPr>
          <p:cNvPr id="429" name="Google Shape;429;p50"/>
          <p:cNvPicPr preferRelativeResize="0"/>
          <p:nvPr/>
        </p:nvPicPr>
        <p:blipFill rotWithShape="1">
          <a:blip r:embed="rId4">
            <a:alphaModFix/>
          </a:blip>
          <a:srcRect b="24391" l="43864" r="27097" t="51567"/>
          <a:stretch/>
        </p:blipFill>
        <p:spPr>
          <a:xfrm>
            <a:off x="584088" y="3108201"/>
            <a:ext cx="2759126" cy="1205799"/>
          </a:xfrm>
          <a:prstGeom prst="rect">
            <a:avLst/>
          </a:prstGeom>
          <a:noFill/>
          <a:ln>
            <a:noFill/>
          </a:ln>
        </p:spPr>
      </p:pic>
      <p:sp>
        <p:nvSpPr>
          <p:cNvPr id="430" name="Google Shape;430;p50"/>
          <p:cNvSpPr txBox="1"/>
          <p:nvPr/>
        </p:nvSpPr>
        <p:spPr>
          <a:xfrm>
            <a:off x="514350" y="2571738"/>
            <a:ext cx="2898600" cy="564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pt-PT" sz="1100">
                <a:solidFill>
                  <a:srgbClr val="2B2A35"/>
                </a:solidFill>
                <a:latin typeface="Barlow SemiBold"/>
                <a:ea typeface="Barlow SemiBold"/>
                <a:cs typeface="Barlow SemiBold"/>
                <a:sym typeface="Barlow SemiBold"/>
              </a:rPr>
              <a:t>Maintained dimensional annotations range for each emotion category.</a:t>
            </a:r>
            <a:endParaRPr sz="1100">
              <a:solidFill>
                <a:srgbClr val="2B2A35"/>
              </a:solidFill>
              <a:latin typeface="Barlow SemiBold"/>
              <a:ea typeface="Barlow SemiBold"/>
              <a:cs typeface="Barlow SemiBold"/>
              <a:sym typeface="Barlow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4" name="Shape 434"/>
        <p:cNvGrpSpPr/>
        <p:nvPr/>
      </p:nvGrpSpPr>
      <p:grpSpPr>
        <a:xfrm>
          <a:off x="0" y="0"/>
          <a:ext cx="0" cy="0"/>
          <a:chOff x="0" y="0"/>
          <a:chExt cx="0" cy="0"/>
        </a:xfrm>
      </p:grpSpPr>
      <p:sp>
        <p:nvSpPr>
          <p:cNvPr id="435" name="Google Shape;435;p5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
        <p:nvSpPr>
          <p:cNvPr id="436" name="Google Shape;436;p51"/>
          <p:cNvSpPr txBox="1"/>
          <p:nvPr>
            <p:ph type="title"/>
          </p:nvPr>
        </p:nvSpPr>
        <p:spPr>
          <a:xfrm>
            <a:off x="457200" y="605600"/>
            <a:ext cx="8191800" cy="5760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sz="4700">
                <a:latin typeface="Barlow SemiBold"/>
                <a:ea typeface="Barlow SemiBold"/>
                <a:cs typeface="Barlow SemiBold"/>
                <a:sym typeface="Barlow SemiBold"/>
              </a:rPr>
              <a:t>5.1. </a:t>
            </a:r>
            <a:r>
              <a:rPr lang="pt-PT" sz="4700">
                <a:latin typeface="Barlow SemiBold"/>
                <a:ea typeface="Barlow SemiBold"/>
                <a:cs typeface="Barlow SemiBold"/>
                <a:sym typeface="Barlow SemiBold"/>
              </a:rPr>
              <a:t>Validation</a:t>
            </a:r>
            <a:endParaRPr sz="4700"/>
          </a:p>
        </p:txBody>
      </p:sp>
      <p:pic>
        <p:nvPicPr>
          <p:cNvPr id="437" name="Google Shape;437;p51"/>
          <p:cNvPicPr preferRelativeResize="0"/>
          <p:nvPr/>
        </p:nvPicPr>
        <p:blipFill>
          <a:blip r:embed="rId3">
            <a:alphaModFix/>
          </a:blip>
          <a:stretch>
            <a:fillRect/>
          </a:stretch>
        </p:blipFill>
        <p:spPr>
          <a:xfrm>
            <a:off x="1143563" y="1651075"/>
            <a:ext cx="6856875" cy="3078375"/>
          </a:xfrm>
          <a:prstGeom prst="rect">
            <a:avLst/>
          </a:prstGeom>
          <a:noFill/>
          <a:ln>
            <a:noFill/>
          </a:ln>
        </p:spPr>
      </p:pic>
      <p:sp>
        <p:nvSpPr>
          <p:cNvPr id="438" name="Google Shape;438;p51"/>
          <p:cNvSpPr txBox="1"/>
          <p:nvPr/>
        </p:nvSpPr>
        <p:spPr>
          <a:xfrm>
            <a:off x="839400" y="1378950"/>
            <a:ext cx="7809600" cy="33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pt-PT" sz="1300">
                <a:solidFill>
                  <a:srgbClr val="2B2A35"/>
                </a:solidFill>
                <a:latin typeface="Barlow SemiBold"/>
                <a:ea typeface="Barlow SemiBold"/>
                <a:cs typeface="Barlow SemiBold"/>
                <a:sym typeface="Barlow SemiBold"/>
              </a:rPr>
              <a:t>Proposed </a:t>
            </a:r>
            <a:r>
              <a:rPr lang="pt-PT" sz="1300">
                <a:solidFill>
                  <a:srgbClr val="2B2A35"/>
                </a:solidFill>
                <a:latin typeface="Barlow SemiBold"/>
                <a:ea typeface="Barlow SemiBold"/>
                <a:cs typeface="Barlow SemiBold"/>
                <a:sym typeface="Barlow SemiBold"/>
              </a:rPr>
              <a:t>models </a:t>
            </a:r>
            <a:r>
              <a:rPr lang="pt-PT" sz="1300">
                <a:solidFill>
                  <a:srgbClr val="2B2A35"/>
                </a:solidFill>
                <a:latin typeface="Barlow SemiBold"/>
                <a:ea typeface="Barlow SemiBold"/>
                <a:cs typeface="Barlow SemiBold"/>
                <a:sym typeface="Barlow SemiBold"/>
              </a:rPr>
              <a:t>trained on the entire and stratified IEMOCAP and evaluated on different datasets. </a:t>
            </a:r>
            <a:endParaRPr sz="1300">
              <a:solidFill>
                <a:srgbClr val="2B2A35"/>
              </a:solidFill>
              <a:latin typeface="Barlow SemiBold"/>
              <a:ea typeface="Barlow SemiBold"/>
              <a:cs typeface="Barlow SemiBold"/>
              <a:sym typeface="Barlow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pt-PT">
                <a:solidFill>
                  <a:schemeClr val="accent2"/>
                </a:solidFill>
              </a:rPr>
              <a:t>‹#›</a:t>
            </a:fld>
            <a:endParaRPr>
              <a:solidFill>
                <a:schemeClr val="accent2"/>
              </a:solidFill>
            </a:endParaRPr>
          </a:p>
        </p:txBody>
      </p:sp>
      <p:sp>
        <p:nvSpPr>
          <p:cNvPr id="96" name="Google Shape;96;p16"/>
          <p:cNvSpPr txBox="1"/>
          <p:nvPr>
            <p:ph idx="4294967295" type="title"/>
          </p:nvPr>
        </p:nvSpPr>
        <p:spPr>
          <a:xfrm>
            <a:off x="532950" y="1519200"/>
            <a:ext cx="8078100" cy="2105100"/>
          </a:xfrm>
          <a:prstGeom prst="rect">
            <a:avLst/>
          </a:prstGeom>
        </p:spPr>
        <p:txBody>
          <a:bodyPr anchorCtr="0" anchor="t" bIns="0" lIns="0" spcFirstLastPara="1" rIns="0" wrap="square" tIns="0">
            <a:noAutofit/>
          </a:bodyPr>
          <a:lstStyle/>
          <a:p>
            <a:pPr indent="0" lvl="0" marL="0" rtl="0" algn="ctr">
              <a:lnSpc>
                <a:spcPct val="90000"/>
              </a:lnSpc>
              <a:spcBef>
                <a:spcPts val="0"/>
              </a:spcBef>
              <a:spcAft>
                <a:spcPts val="0"/>
              </a:spcAft>
              <a:buNone/>
            </a:pPr>
            <a:r>
              <a:rPr lang="pt-PT" sz="5100">
                <a:solidFill>
                  <a:schemeClr val="lt1"/>
                </a:solidFill>
              </a:rPr>
              <a:t>Speech Emotion Recognition State-Of-The-Art</a:t>
            </a:r>
            <a:endParaRPr sz="51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pt-PT">
                <a:solidFill>
                  <a:schemeClr val="accent2"/>
                </a:solidFill>
              </a:rPr>
              <a:t>‹#›</a:t>
            </a:fld>
            <a:endParaRPr>
              <a:solidFill>
                <a:schemeClr val="accent2"/>
              </a:solidFill>
            </a:endParaRPr>
          </a:p>
        </p:txBody>
      </p:sp>
      <p:sp>
        <p:nvSpPr>
          <p:cNvPr id="444" name="Google Shape;444;p52"/>
          <p:cNvSpPr txBox="1"/>
          <p:nvPr>
            <p:ph idx="4294967295" type="title"/>
          </p:nvPr>
        </p:nvSpPr>
        <p:spPr>
          <a:xfrm>
            <a:off x="532950" y="2233800"/>
            <a:ext cx="8078100" cy="675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pt-PT" sz="5100">
                <a:solidFill>
                  <a:schemeClr val="lt1"/>
                </a:solidFill>
              </a:rPr>
              <a:t>6. SER Pipeline</a:t>
            </a:r>
            <a:endParaRPr sz="51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8" name="Shape 448"/>
        <p:cNvGrpSpPr/>
        <p:nvPr/>
      </p:nvGrpSpPr>
      <p:grpSpPr>
        <a:xfrm>
          <a:off x="0" y="0"/>
          <a:ext cx="0" cy="0"/>
          <a:chOff x="0" y="0"/>
          <a:chExt cx="0" cy="0"/>
        </a:xfrm>
      </p:grpSpPr>
      <p:sp>
        <p:nvSpPr>
          <p:cNvPr id="449" name="Google Shape;449;p5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
        <p:nvSpPr>
          <p:cNvPr id="450" name="Google Shape;450;p53"/>
          <p:cNvSpPr txBox="1"/>
          <p:nvPr>
            <p:ph type="title"/>
          </p:nvPr>
        </p:nvSpPr>
        <p:spPr>
          <a:xfrm>
            <a:off x="457200" y="605600"/>
            <a:ext cx="8191800" cy="5760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a:latin typeface="Barlow SemiBold"/>
                <a:ea typeface="Barlow SemiBold"/>
                <a:cs typeface="Barlow SemiBold"/>
                <a:sym typeface="Barlow SemiBold"/>
              </a:rPr>
              <a:t>Architecture</a:t>
            </a:r>
            <a:endParaRPr>
              <a:latin typeface="Barlow SemiBold"/>
              <a:ea typeface="Barlow SemiBold"/>
              <a:cs typeface="Barlow SemiBold"/>
              <a:sym typeface="Barlow SemiBold"/>
            </a:endParaRPr>
          </a:p>
        </p:txBody>
      </p:sp>
      <p:pic>
        <p:nvPicPr>
          <p:cNvPr id="451" name="Google Shape;451;p53"/>
          <p:cNvPicPr preferRelativeResize="0"/>
          <p:nvPr/>
        </p:nvPicPr>
        <p:blipFill>
          <a:blip r:embed="rId3">
            <a:alphaModFix/>
          </a:blip>
          <a:stretch>
            <a:fillRect/>
          </a:stretch>
        </p:blipFill>
        <p:spPr>
          <a:xfrm>
            <a:off x="2259999" y="1273150"/>
            <a:ext cx="4586211" cy="34903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455" name="Shape 455"/>
        <p:cNvGrpSpPr/>
        <p:nvPr/>
      </p:nvGrpSpPr>
      <p:grpSpPr>
        <a:xfrm>
          <a:off x="0" y="0"/>
          <a:ext cx="0" cy="0"/>
          <a:chOff x="0" y="0"/>
          <a:chExt cx="0" cy="0"/>
        </a:xfrm>
      </p:grpSpPr>
      <p:sp>
        <p:nvSpPr>
          <p:cNvPr id="456" name="Google Shape;456;p5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
        <p:nvSpPr>
          <p:cNvPr id="457" name="Google Shape;457;p54"/>
          <p:cNvSpPr txBox="1"/>
          <p:nvPr>
            <p:ph type="title"/>
          </p:nvPr>
        </p:nvSpPr>
        <p:spPr>
          <a:xfrm>
            <a:off x="457200" y="605600"/>
            <a:ext cx="8191800" cy="5760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a:latin typeface="Barlow SemiBold"/>
                <a:ea typeface="Barlow SemiBold"/>
                <a:cs typeface="Barlow SemiBold"/>
                <a:sym typeface="Barlow SemiBold"/>
              </a:rPr>
              <a:t>Pipeline Validation</a:t>
            </a:r>
            <a:endParaRPr>
              <a:latin typeface="Barlow SemiBold"/>
              <a:ea typeface="Barlow SemiBold"/>
              <a:cs typeface="Barlow SemiBold"/>
              <a:sym typeface="Barlow SemiBold"/>
            </a:endParaRPr>
          </a:p>
        </p:txBody>
      </p:sp>
      <p:pic>
        <p:nvPicPr>
          <p:cNvPr id="458" name="Google Shape;458;p54"/>
          <p:cNvPicPr preferRelativeResize="0"/>
          <p:nvPr/>
        </p:nvPicPr>
        <p:blipFill>
          <a:blip r:embed="rId3">
            <a:alphaModFix/>
          </a:blip>
          <a:stretch>
            <a:fillRect/>
          </a:stretch>
        </p:blipFill>
        <p:spPr>
          <a:xfrm>
            <a:off x="305900" y="1481925"/>
            <a:ext cx="4345723" cy="2758525"/>
          </a:xfrm>
          <a:prstGeom prst="rect">
            <a:avLst/>
          </a:prstGeom>
          <a:noFill/>
          <a:ln>
            <a:noFill/>
          </a:ln>
        </p:spPr>
      </p:pic>
      <p:pic>
        <p:nvPicPr>
          <p:cNvPr id="459" name="Google Shape;459;p54"/>
          <p:cNvPicPr preferRelativeResize="0"/>
          <p:nvPr/>
        </p:nvPicPr>
        <p:blipFill rotWithShape="1">
          <a:blip r:embed="rId4">
            <a:alphaModFix/>
          </a:blip>
          <a:srcRect b="26806" l="32303" r="19654" t="37555"/>
          <a:stretch/>
        </p:blipFill>
        <p:spPr>
          <a:xfrm>
            <a:off x="4874050" y="1933125"/>
            <a:ext cx="4066690" cy="1621499"/>
          </a:xfrm>
          <a:prstGeom prst="rect">
            <a:avLst/>
          </a:prstGeom>
          <a:noFill/>
          <a:ln>
            <a:noFill/>
          </a:ln>
        </p:spPr>
      </p:pic>
      <p:sp>
        <p:nvSpPr>
          <p:cNvPr id="460" name="Google Shape;460;p54"/>
          <p:cNvSpPr txBox="1"/>
          <p:nvPr/>
        </p:nvSpPr>
        <p:spPr>
          <a:xfrm>
            <a:off x="4874000" y="1396650"/>
            <a:ext cx="4066800" cy="564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pt-PT" sz="1100">
                <a:solidFill>
                  <a:srgbClr val="2B2A35"/>
                </a:solidFill>
                <a:latin typeface="Barlow SemiBold"/>
                <a:ea typeface="Barlow SemiBold"/>
                <a:cs typeface="Barlow SemiBold"/>
                <a:sym typeface="Barlow SemiBold"/>
              </a:rPr>
              <a:t>Annotated emotions of the entire IEMOCAP dataset and the pipeline’s predicted segments.</a:t>
            </a:r>
            <a:endParaRPr sz="1100">
              <a:solidFill>
                <a:srgbClr val="2B2A35"/>
              </a:solidFill>
              <a:latin typeface="Barlow SemiBold"/>
              <a:ea typeface="Barlow SemiBold"/>
              <a:cs typeface="Barlow SemiBold"/>
              <a:sym typeface="Barlow SemiBold"/>
            </a:endParaRPr>
          </a:p>
        </p:txBody>
      </p:sp>
      <p:sp>
        <p:nvSpPr>
          <p:cNvPr id="461" name="Google Shape;461;p54"/>
          <p:cNvSpPr txBox="1"/>
          <p:nvPr/>
        </p:nvSpPr>
        <p:spPr>
          <a:xfrm>
            <a:off x="203200" y="4240450"/>
            <a:ext cx="4712700" cy="291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pt-PT" sz="1100">
                <a:solidFill>
                  <a:srgbClr val="2B2A35"/>
                </a:solidFill>
                <a:latin typeface="Barlow SemiBold"/>
                <a:ea typeface="Barlow SemiBold"/>
                <a:cs typeface="Barlow SemiBold"/>
                <a:sym typeface="Barlow SemiBold"/>
              </a:rPr>
              <a:t>A session from </a:t>
            </a:r>
            <a:r>
              <a:rPr lang="pt-PT" sz="1100">
                <a:solidFill>
                  <a:srgbClr val="2B2A35"/>
                </a:solidFill>
                <a:latin typeface="Barlow SemiBold"/>
                <a:ea typeface="Barlow SemiBold"/>
                <a:cs typeface="Barlow SemiBold"/>
                <a:sym typeface="Barlow SemiBold"/>
              </a:rPr>
              <a:t>IEMOCAP segments and the pipeline’s </a:t>
            </a:r>
            <a:r>
              <a:rPr lang="pt-PT" sz="1100">
                <a:solidFill>
                  <a:srgbClr val="2B2A35"/>
                </a:solidFill>
                <a:latin typeface="Barlow SemiBold"/>
                <a:ea typeface="Barlow SemiBold"/>
                <a:cs typeface="Barlow SemiBold"/>
                <a:sym typeface="Barlow SemiBold"/>
              </a:rPr>
              <a:t>detected segments.</a:t>
            </a:r>
            <a:endParaRPr sz="1100">
              <a:solidFill>
                <a:srgbClr val="2B2A35"/>
              </a:solidFill>
              <a:latin typeface="Barlow SemiBold"/>
              <a:ea typeface="Barlow SemiBold"/>
              <a:cs typeface="Barlow SemiBold"/>
              <a:sym typeface="Barlow SemiBo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5" name="Shape 465"/>
        <p:cNvGrpSpPr/>
        <p:nvPr/>
      </p:nvGrpSpPr>
      <p:grpSpPr>
        <a:xfrm>
          <a:off x="0" y="0"/>
          <a:ext cx="0" cy="0"/>
          <a:chOff x="0" y="0"/>
          <a:chExt cx="0" cy="0"/>
        </a:xfrm>
      </p:grpSpPr>
      <p:sp>
        <p:nvSpPr>
          <p:cNvPr id="466" name="Google Shape;466;p5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
        <p:nvSpPr>
          <p:cNvPr id="467" name="Google Shape;467;p55"/>
          <p:cNvSpPr txBox="1"/>
          <p:nvPr>
            <p:ph idx="4294967295" type="title"/>
          </p:nvPr>
        </p:nvSpPr>
        <p:spPr>
          <a:xfrm>
            <a:off x="476100" y="377725"/>
            <a:ext cx="8191800" cy="576000"/>
          </a:xfrm>
          <a:prstGeom prst="rect">
            <a:avLst/>
          </a:prstGeom>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lang="pt-PT">
                <a:latin typeface="Barlow SemiBold"/>
                <a:ea typeface="Barlow SemiBold"/>
                <a:cs typeface="Barlow SemiBold"/>
                <a:sym typeface="Barlow SemiBold"/>
              </a:rPr>
              <a:t>Conclusion</a:t>
            </a:r>
            <a:endParaRPr/>
          </a:p>
        </p:txBody>
      </p:sp>
      <p:sp>
        <p:nvSpPr>
          <p:cNvPr id="468" name="Google Shape;468;p55"/>
          <p:cNvSpPr txBox="1"/>
          <p:nvPr>
            <p:ph idx="4294967295" type="body"/>
          </p:nvPr>
        </p:nvSpPr>
        <p:spPr>
          <a:xfrm>
            <a:off x="361200" y="1255150"/>
            <a:ext cx="8421600" cy="3615600"/>
          </a:xfrm>
          <a:prstGeom prst="rect">
            <a:avLst/>
          </a:prstGeom>
        </p:spPr>
        <p:txBody>
          <a:bodyPr anchorCtr="0" anchor="t" bIns="0" lIns="0" spcFirstLastPara="1" rIns="0" wrap="square" tIns="0">
            <a:noAutofit/>
          </a:bodyPr>
          <a:lstStyle/>
          <a:p>
            <a:pPr indent="-88900" lvl="0" marL="179999" marR="107999" rtl="0" algn="just">
              <a:lnSpc>
                <a:spcPct val="100000"/>
              </a:lnSpc>
              <a:spcBef>
                <a:spcPts val="0"/>
              </a:spcBef>
              <a:spcAft>
                <a:spcPts val="0"/>
              </a:spcAft>
              <a:buClr>
                <a:srgbClr val="000000"/>
              </a:buClr>
              <a:buSzPts val="1400"/>
              <a:buAutoNum type="arabicPeriod"/>
            </a:pPr>
            <a:r>
              <a:rPr lang="pt-PT" sz="1400">
                <a:solidFill>
                  <a:srgbClr val="000000"/>
                </a:solidFill>
                <a:latin typeface="Barlow"/>
                <a:ea typeface="Barlow"/>
                <a:cs typeface="Barlow"/>
                <a:sym typeface="Barlow"/>
              </a:rPr>
              <a:t> </a:t>
            </a:r>
            <a:r>
              <a:rPr lang="pt-PT" sz="1400">
                <a:solidFill>
                  <a:srgbClr val="000000"/>
                </a:solidFill>
                <a:latin typeface="Barlow Medium"/>
                <a:ea typeface="Barlow Medium"/>
                <a:cs typeface="Barlow Medium"/>
                <a:sym typeface="Barlow Medium"/>
              </a:rPr>
              <a:t>XGBoost</a:t>
            </a:r>
            <a:r>
              <a:rPr lang="pt-PT" sz="1400">
                <a:solidFill>
                  <a:srgbClr val="000000"/>
                </a:solidFill>
                <a:latin typeface="Barlow"/>
                <a:ea typeface="Barlow"/>
                <a:cs typeface="Barlow"/>
                <a:sym typeface="Barlow"/>
              </a:rPr>
              <a:t> and </a:t>
            </a:r>
            <a:r>
              <a:rPr lang="pt-PT" sz="1400">
                <a:solidFill>
                  <a:srgbClr val="000000"/>
                </a:solidFill>
                <a:latin typeface="Barlow Medium"/>
                <a:ea typeface="Barlow Medium"/>
                <a:cs typeface="Barlow Medium"/>
                <a:sym typeface="Barlow Medium"/>
              </a:rPr>
              <a:t>ResNet50</a:t>
            </a:r>
            <a:r>
              <a:rPr lang="pt-PT" sz="1400">
                <a:solidFill>
                  <a:srgbClr val="000000"/>
                </a:solidFill>
                <a:latin typeface="Barlow"/>
                <a:ea typeface="Barlow"/>
                <a:cs typeface="Barlow"/>
                <a:sym typeface="Barlow"/>
              </a:rPr>
              <a:t> models that have a </a:t>
            </a:r>
            <a:r>
              <a:rPr lang="pt-PT" sz="1400">
                <a:solidFill>
                  <a:srgbClr val="000000"/>
                </a:solidFill>
                <a:latin typeface="Barlow Medium"/>
                <a:ea typeface="Barlow Medium"/>
                <a:cs typeface="Barlow Medium"/>
                <a:sym typeface="Barlow Medium"/>
              </a:rPr>
              <a:t>competitive performance</a:t>
            </a:r>
            <a:r>
              <a:rPr lang="pt-PT" sz="1400">
                <a:solidFill>
                  <a:srgbClr val="000000"/>
                </a:solidFill>
                <a:latin typeface="Barlow"/>
                <a:ea typeface="Barlow"/>
                <a:cs typeface="Barlow"/>
                <a:sym typeface="Barlow"/>
              </a:rPr>
              <a:t> and potential for real-world application;</a:t>
            </a:r>
            <a:endParaRPr sz="1400">
              <a:solidFill>
                <a:srgbClr val="000000"/>
              </a:solidFill>
              <a:latin typeface="Barlow"/>
              <a:ea typeface="Barlow"/>
              <a:cs typeface="Barlow"/>
              <a:sym typeface="Barlow"/>
            </a:endParaRPr>
          </a:p>
          <a:p>
            <a:pPr indent="0" lvl="0" marL="0" marR="107999" rtl="0" algn="just">
              <a:lnSpc>
                <a:spcPct val="100000"/>
              </a:lnSpc>
              <a:spcBef>
                <a:spcPts val="0"/>
              </a:spcBef>
              <a:spcAft>
                <a:spcPts val="0"/>
              </a:spcAft>
              <a:buNone/>
            </a:pPr>
            <a:r>
              <a:t/>
            </a:r>
            <a:endParaRPr sz="1400">
              <a:solidFill>
                <a:srgbClr val="000000"/>
              </a:solidFill>
              <a:latin typeface="Barlow"/>
              <a:ea typeface="Barlow"/>
              <a:cs typeface="Barlow"/>
              <a:sym typeface="Barlow"/>
            </a:endParaRPr>
          </a:p>
          <a:p>
            <a:pPr indent="-88900" lvl="0" marL="179999" marR="107999" rtl="0" algn="just">
              <a:lnSpc>
                <a:spcPct val="100000"/>
              </a:lnSpc>
              <a:spcBef>
                <a:spcPts val="0"/>
              </a:spcBef>
              <a:spcAft>
                <a:spcPts val="0"/>
              </a:spcAft>
              <a:buClr>
                <a:srgbClr val="000000"/>
              </a:buClr>
              <a:buSzPts val="1400"/>
              <a:buAutoNum type="arabicPeriod"/>
            </a:pPr>
            <a:r>
              <a:rPr lang="pt-PT" sz="1400">
                <a:solidFill>
                  <a:srgbClr val="000000"/>
                </a:solidFill>
                <a:latin typeface="Barlow"/>
                <a:ea typeface="Barlow"/>
                <a:cs typeface="Barlow"/>
                <a:sym typeface="Barlow"/>
              </a:rPr>
              <a:t>  </a:t>
            </a:r>
            <a:r>
              <a:rPr lang="pt-PT" sz="1400">
                <a:solidFill>
                  <a:srgbClr val="000000"/>
                </a:solidFill>
                <a:latin typeface="Barlow Medium"/>
                <a:ea typeface="Barlow Medium"/>
                <a:cs typeface="Barlow Medium"/>
                <a:sym typeface="Barlow Medium"/>
              </a:rPr>
              <a:t>Small set of hand-crafted features (33)</a:t>
            </a:r>
            <a:r>
              <a:rPr lang="pt-PT" sz="1400">
                <a:solidFill>
                  <a:srgbClr val="000000"/>
                </a:solidFill>
                <a:latin typeface="Barlow"/>
                <a:ea typeface="Barlow"/>
                <a:cs typeface="Barlow"/>
                <a:sym typeface="Barlow"/>
              </a:rPr>
              <a:t> that achieves high results in </a:t>
            </a:r>
            <a:r>
              <a:rPr lang="pt-PT" sz="1400">
                <a:solidFill>
                  <a:srgbClr val="000000"/>
                </a:solidFill>
                <a:latin typeface="Barlow"/>
                <a:ea typeface="Barlow"/>
                <a:cs typeface="Barlow"/>
                <a:sym typeface="Barlow"/>
              </a:rPr>
              <a:t>comparison</a:t>
            </a:r>
            <a:r>
              <a:rPr lang="pt-PT" sz="1400">
                <a:solidFill>
                  <a:srgbClr val="000000"/>
                </a:solidFill>
                <a:latin typeface="Barlow"/>
                <a:ea typeface="Barlow"/>
                <a:cs typeface="Barlow"/>
                <a:sym typeface="Barlow"/>
              </a:rPr>
              <a:t> to the SOTA.</a:t>
            </a:r>
            <a:endParaRPr sz="1400">
              <a:solidFill>
                <a:srgbClr val="000000"/>
              </a:solidFill>
              <a:latin typeface="Barlow"/>
              <a:ea typeface="Barlow"/>
              <a:cs typeface="Barlow"/>
              <a:sym typeface="Barlow"/>
            </a:endParaRPr>
          </a:p>
          <a:p>
            <a:pPr indent="0" lvl="0" marL="0" marR="107999" rtl="0" algn="just">
              <a:lnSpc>
                <a:spcPct val="100000"/>
              </a:lnSpc>
              <a:spcBef>
                <a:spcPts val="0"/>
              </a:spcBef>
              <a:spcAft>
                <a:spcPts val="0"/>
              </a:spcAft>
              <a:buNone/>
            </a:pPr>
            <a:r>
              <a:t/>
            </a:r>
            <a:endParaRPr sz="1400">
              <a:solidFill>
                <a:srgbClr val="000000"/>
              </a:solidFill>
              <a:latin typeface="Barlow"/>
              <a:ea typeface="Barlow"/>
              <a:cs typeface="Barlow"/>
              <a:sym typeface="Barlow"/>
            </a:endParaRPr>
          </a:p>
          <a:p>
            <a:pPr indent="-88900" lvl="0" marL="179999" marR="107999" rtl="0" algn="just">
              <a:lnSpc>
                <a:spcPct val="100000"/>
              </a:lnSpc>
              <a:spcBef>
                <a:spcPts val="0"/>
              </a:spcBef>
              <a:spcAft>
                <a:spcPts val="0"/>
              </a:spcAft>
              <a:buClr>
                <a:srgbClr val="000000"/>
              </a:buClr>
              <a:buSzPts val="1400"/>
              <a:buAutoNum type="arabicPeriod"/>
            </a:pPr>
            <a:r>
              <a:rPr lang="pt-PT" sz="1400">
                <a:solidFill>
                  <a:srgbClr val="000000"/>
                </a:solidFill>
                <a:latin typeface="Barlow"/>
                <a:ea typeface="Barlow"/>
                <a:cs typeface="Barlow"/>
                <a:sym typeface="Barlow"/>
              </a:rPr>
              <a:t>  Application of </a:t>
            </a:r>
            <a:r>
              <a:rPr lang="pt-PT" sz="1400">
                <a:solidFill>
                  <a:srgbClr val="000000"/>
                </a:solidFill>
                <a:latin typeface="Barlow Medium"/>
                <a:ea typeface="Barlow Medium"/>
                <a:cs typeface="Barlow Medium"/>
                <a:sym typeface="Barlow Medium"/>
              </a:rPr>
              <a:t>transfer-learning techniques</a:t>
            </a:r>
            <a:r>
              <a:rPr lang="pt-PT" sz="1400">
                <a:solidFill>
                  <a:srgbClr val="000000"/>
                </a:solidFill>
                <a:latin typeface="Barlow"/>
                <a:ea typeface="Barlow"/>
                <a:cs typeface="Barlow"/>
                <a:sym typeface="Barlow"/>
              </a:rPr>
              <a:t> for image recognition in the SER area.</a:t>
            </a:r>
            <a:endParaRPr sz="1400">
              <a:solidFill>
                <a:srgbClr val="000000"/>
              </a:solidFill>
              <a:latin typeface="Barlow"/>
              <a:ea typeface="Barlow"/>
              <a:cs typeface="Barlow"/>
              <a:sym typeface="Barlow"/>
            </a:endParaRPr>
          </a:p>
          <a:p>
            <a:pPr indent="0" lvl="0" marL="0" marR="107999" rtl="0" algn="just">
              <a:lnSpc>
                <a:spcPct val="100000"/>
              </a:lnSpc>
              <a:spcBef>
                <a:spcPts val="0"/>
              </a:spcBef>
              <a:spcAft>
                <a:spcPts val="0"/>
              </a:spcAft>
              <a:buNone/>
            </a:pPr>
            <a:r>
              <a:t/>
            </a:r>
            <a:endParaRPr sz="1400">
              <a:solidFill>
                <a:srgbClr val="000000"/>
              </a:solidFill>
              <a:latin typeface="Barlow"/>
              <a:ea typeface="Barlow"/>
              <a:cs typeface="Barlow"/>
              <a:sym typeface="Barlow"/>
            </a:endParaRPr>
          </a:p>
          <a:p>
            <a:pPr indent="-88900" lvl="0" marL="179999" marR="107999" rtl="0" algn="just">
              <a:lnSpc>
                <a:spcPct val="100000"/>
              </a:lnSpc>
              <a:spcBef>
                <a:spcPts val="0"/>
              </a:spcBef>
              <a:spcAft>
                <a:spcPts val="0"/>
              </a:spcAft>
              <a:buClr>
                <a:srgbClr val="000000"/>
              </a:buClr>
              <a:buSzPts val="1400"/>
              <a:buAutoNum type="arabicPeriod"/>
            </a:pPr>
            <a:r>
              <a:rPr lang="pt-PT" sz="1400">
                <a:solidFill>
                  <a:srgbClr val="000000"/>
                </a:solidFill>
                <a:latin typeface="Barlow"/>
                <a:ea typeface="Barlow"/>
                <a:cs typeface="Barlow"/>
                <a:sym typeface="Barlow"/>
              </a:rPr>
              <a:t>  Identification of </a:t>
            </a:r>
            <a:r>
              <a:rPr lang="pt-PT" sz="1400">
                <a:solidFill>
                  <a:srgbClr val="000000"/>
                </a:solidFill>
                <a:latin typeface="Barlow Medium"/>
                <a:ea typeface="Barlow Medium"/>
                <a:cs typeface="Barlow Medium"/>
                <a:sym typeface="Barlow Medium"/>
              </a:rPr>
              <a:t>high-quality data</a:t>
            </a:r>
            <a:r>
              <a:rPr lang="pt-PT" sz="1400">
                <a:solidFill>
                  <a:srgbClr val="000000"/>
                </a:solidFill>
                <a:latin typeface="Barlow"/>
                <a:ea typeface="Barlow"/>
                <a:cs typeface="Barlow"/>
                <a:sym typeface="Barlow"/>
              </a:rPr>
              <a:t> and </a:t>
            </a:r>
            <a:r>
              <a:rPr lang="pt-PT" sz="1400">
                <a:solidFill>
                  <a:srgbClr val="000000"/>
                </a:solidFill>
                <a:latin typeface="Barlow Medium"/>
                <a:ea typeface="Barlow Medium"/>
                <a:cs typeface="Barlow Medium"/>
                <a:sym typeface="Barlow Medium"/>
              </a:rPr>
              <a:t>biases</a:t>
            </a:r>
            <a:r>
              <a:rPr lang="pt-PT" sz="1400">
                <a:solidFill>
                  <a:srgbClr val="000000"/>
                </a:solidFill>
                <a:latin typeface="Barlow"/>
                <a:ea typeface="Barlow"/>
                <a:cs typeface="Barlow"/>
                <a:sym typeface="Barlow"/>
              </a:rPr>
              <a:t> through </a:t>
            </a:r>
            <a:r>
              <a:rPr lang="pt-PT" sz="1400">
                <a:solidFill>
                  <a:srgbClr val="000000"/>
                </a:solidFill>
                <a:latin typeface="Barlow Medium"/>
                <a:ea typeface="Barlow Medium"/>
                <a:cs typeface="Barlow Medium"/>
                <a:sym typeface="Barlow Medium"/>
              </a:rPr>
              <a:t>data stratification</a:t>
            </a:r>
            <a:r>
              <a:rPr lang="pt-PT" sz="1400">
                <a:solidFill>
                  <a:srgbClr val="000000"/>
                </a:solidFill>
                <a:latin typeface="Barlow"/>
                <a:ea typeface="Barlow"/>
                <a:cs typeface="Barlow"/>
                <a:sym typeface="Barlow"/>
              </a:rPr>
              <a:t> processes;</a:t>
            </a:r>
            <a:endParaRPr sz="1400">
              <a:solidFill>
                <a:srgbClr val="000000"/>
              </a:solidFill>
              <a:latin typeface="Barlow"/>
              <a:ea typeface="Barlow"/>
              <a:cs typeface="Barlow"/>
              <a:sym typeface="Barlow"/>
            </a:endParaRPr>
          </a:p>
          <a:p>
            <a:pPr indent="0" lvl="0" marL="0" marR="107999" rtl="0" algn="just">
              <a:lnSpc>
                <a:spcPct val="100000"/>
              </a:lnSpc>
              <a:spcBef>
                <a:spcPts val="0"/>
              </a:spcBef>
              <a:spcAft>
                <a:spcPts val="0"/>
              </a:spcAft>
              <a:buNone/>
            </a:pPr>
            <a:r>
              <a:t/>
            </a:r>
            <a:endParaRPr sz="1400">
              <a:solidFill>
                <a:srgbClr val="000000"/>
              </a:solidFill>
              <a:latin typeface="Barlow"/>
              <a:ea typeface="Barlow"/>
              <a:cs typeface="Barlow"/>
              <a:sym typeface="Barlow"/>
            </a:endParaRPr>
          </a:p>
          <a:p>
            <a:pPr indent="-88900" lvl="0" marL="179999" marR="107999" rtl="0" algn="just">
              <a:lnSpc>
                <a:spcPct val="100000"/>
              </a:lnSpc>
              <a:spcBef>
                <a:spcPts val="0"/>
              </a:spcBef>
              <a:spcAft>
                <a:spcPts val="0"/>
              </a:spcAft>
              <a:buClr>
                <a:srgbClr val="000000"/>
              </a:buClr>
              <a:buSzPts val="1400"/>
              <a:buAutoNum type="arabicPeriod"/>
            </a:pPr>
            <a:r>
              <a:rPr lang="pt-PT" sz="1400">
                <a:solidFill>
                  <a:srgbClr val="000000"/>
                </a:solidFill>
                <a:latin typeface="Barlow"/>
                <a:ea typeface="Barlow"/>
                <a:cs typeface="Barlow"/>
                <a:sym typeface="Barlow"/>
              </a:rPr>
              <a:t> </a:t>
            </a:r>
            <a:r>
              <a:rPr lang="pt-PT" sz="1400">
                <a:solidFill>
                  <a:srgbClr val="000000"/>
                </a:solidFill>
                <a:latin typeface="Barlow Medium"/>
                <a:ea typeface="Barlow Medium"/>
                <a:cs typeface="Barlow Medium"/>
                <a:sym typeface="Barlow Medium"/>
              </a:rPr>
              <a:t>SER pipeline </a:t>
            </a:r>
            <a:r>
              <a:rPr lang="pt-PT" sz="1400">
                <a:solidFill>
                  <a:srgbClr val="000000"/>
                </a:solidFill>
                <a:latin typeface="Barlow"/>
                <a:ea typeface="Barlow"/>
                <a:cs typeface="Barlow"/>
                <a:sym typeface="Barlow"/>
              </a:rPr>
              <a:t>for efficient </a:t>
            </a:r>
            <a:r>
              <a:rPr lang="pt-PT" sz="1400">
                <a:solidFill>
                  <a:srgbClr val="000000"/>
                </a:solidFill>
                <a:latin typeface="Barlow Medium"/>
                <a:ea typeface="Barlow Medium"/>
                <a:cs typeface="Barlow Medium"/>
                <a:sym typeface="Barlow Medium"/>
              </a:rPr>
              <a:t>detection</a:t>
            </a:r>
            <a:r>
              <a:rPr lang="pt-PT" sz="1400">
                <a:solidFill>
                  <a:srgbClr val="000000"/>
                </a:solidFill>
                <a:latin typeface="Barlow"/>
                <a:ea typeface="Barlow"/>
                <a:cs typeface="Barlow"/>
                <a:sym typeface="Barlow"/>
              </a:rPr>
              <a:t> and </a:t>
            </a:r>
            <a:r>
              <a:rPr lang="pt-PT" sz="1400">
                <a:solidFill>
                  <a:srgbClr val="000000"/>
                </a:solidFill>
                <a:latin typeface="Barlow Medium"/>
                <a:ea typeface="Barlow Medium"/>
                <a:cs typeface="Barlow Medium"/>
                <a:sym typeface="Barlow Medium"/>
              </a:rPr>
              <a:t>construction of speech segments</a:t>
            </a:r>
            <a:r>
              <a:rPr lang="pt-PT" sz="1400">
                <a:solidFill>
                  <a:srgbClr val="000000"/>
                </a:solidFill>
                <a:latin typeface="Barlow"/>
                <a:ea typeface="Barlow"/>
                <a:cs typeface="Barlow"/>
                <a:sym typeface="Barlow"/>
              </a:rPr>
              <a:t>;</a:t>
            </a:r>
            <a:endParaRPr sz="1400">
              <a:solidFill>
                <a:srgbClr val="000000"/>
              </a:solidFill>
              <a:latin typeface="Barlow"/>
              <a:ea typeface="Barlow"/>
              <a:cs typeface="Barlow"/>
              <a:sym typeface="Barlow"/>
            </a:endParaRPr>
          </a:p>
          <a:p>
            <a:pPr indent="0" lvl="0" marL="0" marR="107999" rtl="0" algn="just">
              <a:lnSpc>
                <a:spcPct val="100000"/>
              </a:lnSpc>
              <a:spcBef>
                <a:spcPts val="0"/>
              </a:spcBef>
              <a:spcAft>
                <a:spcPts val="0"/>
              </a:spcAft>
              <a:buNone/>
            </a:pPr>
            <a:r>
              <a:t/>
            </a:r>
            <a:endParaRPr sz="1400">
              <a:solidFill>
                <a:srgbClr val="000000"/>
              </a:solidFill>
              <a:latin typeface="Barlow"/>
              <a:ea typeface="Barlow"/>
              <a:cs typeface="Barlow"/>
              <a:sym typeface="Barlow"/>
            </a:endParaRPr>
          </a:p>
          <a:p>
            <a:pPr indent="0" lvl="0" marL="0" rtl="0" algn="just">
              <a:lnSpc>
                <a:spcPct val="100000"/>
              </a:lnSpc>
              <a:spcBef>
                <a:spcPts val="0"/>
              </a:spcBef>
              <a:spcAft>
                <a:spcPts val="0"/>
              </a:spcAft>
              <a:buNone/>
            </a:pPr>
            <a:r>
              <a:t/>
            </a:r>
            <a:endParaRPr sz="1400">
              <a:solidFill>
                <a:srgbClr val="000000"/>
              </a:solidFill>
              <a:latin typeface="Barlow Medium"/>
              <a:ea typeface="Barlow Medium"/>
              <a:cs typeface="Barlow Medium"/>
              <a:sym typeface="Barlow Medium"/>
            </a:endParaRPr>
          </a:p>
          <a:p>
            <a:pPr indent="0" lvl="0" marL="0" rtl="0" algn="just">
              <a:lnSpc>
                <a:spcPct val="100000"/>
              </a:lnSpc>
              <a:spcBef>
                <a:spcPts val="0"/>
              </a:spcBef>
              <a:spcAft>
                <a:spcPts val="0"/>
              </a:spcAft>
              <a:buNone/>
            </a:pPr>
            <a:r>
              <a:rPr lang="pt-PT" sz="1400">
                <a:solidFill>
                  <a:srgbClr val="000000"/>
                </a:solidFill>
                <a:latin typeface="Barlow Medium"/>
                <a:ea typeface="Barlow Medium"/>
                <a:cs typeface="Barlow Medium"/>
                <a:sym typeface="Barlow Medium"/>
              </a:rPr>
              <a:t>Future work</a:t>
            </a:r>
            <a:r>
              <a:rPr lang="pt-PT" sz="1400">
                <a:solidFill>
                  <a:srgbClr val="000000"/>
                </a:solidFill>
                <a:latin typeface="Barlow"/>
                <a:ea typeface="Barlow"/>
                <a:cs typeface="Barlow"/>
                <a:sym typeface="Barlow"/>
              </a:rPr>
              <a:t>: Fine-tuning models, exploring additional datasets, and leveraging multimodal approaches (speech, facial expressions, text) to enhance emotion recognition accuracy.</a:t>
            </a:r>
            <a:endParaRPr sz="1400">
              <a:solidFill>
                <a:srgbClr val="000000"/>
              </a:solidFill>
              <a:latin typeface="Barlow"/>
              <a:ea typeface="Barlow"/>
              <a:cs typeface="Barlow"/>
              <a:sym typeface="Barlow"/>
            </a:endParaRPr>
          </a:p>
        </p:txBody>
      </p:sp>
    </p:spTree>
  </p:cSld>
  <p:clrMapOvr>
    <a:masterClrMapping/>
  </p:clrMapOvr>
  <mc:AlternateContent>
    <mc:Choice Requires="p14">
      <p:transition spd="med">
        <p14:gallery dir="l"/>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6"/>
          <p:cNvSpPr txBox="1"/>
          <p:nvPr>
            <p:ph idx="4294967295" type="ctrTitle"/>
          </p:nvPr>
        </p:nvSpPr>
        <p:spPr>
          <a:xfrm>
            <a:off x="0" y="1032375"/>
            <a:ext cx="9144000" cy="2039100"/>
          </a:xfrm>
          <a:prstGeom prst="rect">
            <a:avLst/>
          </a:prstGeom>
          <a:effectLst>
            <a:outerShdw blurRad="200025" rotWithShape="0" algn="bl" dir="5400000" dist="76200">
              <a:srgbClr val="000000">
                <a:alpha val="31000"/>
              </a:srgbClr>
            </a:outerShdw>
          </a:effectLst>
        </p:spPr>
        <p:txBody>
          <a:bodyPr anchorCtr="0" anchor="ctr" bIns="91425" lIns="91425" spcFirstLastPara="1" rIns="0" wrap="square" tIns="91425">
            <a:noAutofit/>
          </a:bodyPr>
          <a:lstStyle/>
          <a:p>
            <a:pPr indent="0" lvl="0" marL="0" rtl="0" algn="ctr">
              <a:spcBef>
                <a:spcPts val="0"/>
              </a:spcBef>
              <a:spcAft>
                <a:spcPts val="0"/>
              </a:spcAft>
              <a:buNone/>
            </a:pPr>
            <a:r>
              <a:rPr b="1" lang="pt-PT" sz="5100">
                <a:solidFill>
                  <a:srgbClr val="FFFFFF"/>
                </a:solidFill>
                <a:latin typeface="Raleway"/>
                <a:ea typeface="Raleway"/>
                <a:cs typeface="Raleway"/>
                <a:sym typeface="Raleway"/>
              </a:rPr>
              <a:t>Models development</a:t>
            </a:r>
            <a:endParaRPr b="1" sz="5100">
              <a:solidFill>
                <a:srgbClr val="FFFFFF"/>
              </a:solidFill>
              <a:latin typeface="Raleway"/>
              <a:ea typeface="Raleway"/>
              <a:cs typeface="Raleway"/>
              <a:sym typeface="Raleway"/>
            </a:endParaRPr>
          </a:p>
          <a:p>
            <a:pPr indent="0" lvl="0" marL="0" rtl="0" algn="ctr">
              <a:spcBef>
                <a:spcPts val="0"/>
              </a:spcBef>
              <a:spcAft>
                <a:spcPts val="0"/>
              </a:spcAft>
              <a:buNone/>
            </a:pPr>
            <a:r>
              <a:rPr b="1" lang="pt-PT" sz="5100">
                <a:solidFill>
                  <a:srgbClr val="FFFFFF"/>
                </a:solidFill>
                <a:latin typeface="Raleway"/>
                <a:ea typeface="Raleway"/>
                <a:cs typeface="Raleway"/>
                <a:sym typeface="Raleway"/>
              </a:rPr>
              <a:t>for audio evaluation in affective computing</a:t>
            </a:r>
            <a:endParaRPr b="1" sz="5100">
              <a:solidFill>
                <a:srgbClr val="FFFFFF"/>
              </a:solidFill>
              <a:latin typeface="Raleway"/>
              <a:ea typeface="Raleway"/>
              <a:cs typeface="Raleway"/>
              <a:sym typeface="Raleway"/>
            </a:endParaRPr>
          </a:p>
        </p:txBody>
      </p:sp>
      <p:pic>
        <p:nvPicPr>
          <p:cNvPr id="474" name="Google Shape;474;p56"/>
          <p:cNvPicPr preferRelativeResize="0"/>
          <p:nvPr/>
        </p:nvPicPr>
        <p:blipFill>
          <a:blip r:embed="rId3">
            <a:alphaModFix/>
          </a:blip>
          <a:stretch>
            <a:fillRect/>
          </a:stretch>
        </p:blipFill>
        <p:spPr>
          <a:xfrm>
            <a:off x="7839101" y="125675"/>
            <a:ext cx="1208949" cy="906700"/>
          </a:xfrm>
          <a:prstGeom prst="rect">
            <a:avLst/>
          </a:prstGeom>
          <a:noFill/>
          <a:ln>
            <a:noFill/>
          </a:ln>
          <a:effectLst>
            <a:outerShdw blurRad="171450" rotWithShape="0" algn="bl">
              <a:schemeClr val="dk1">
                <a:alpha val="35000"/>
              </a:schemeClr>
            </a:outerShdw>
          </a:effectLst>
        </p:spPr>
      </p:pic>
      <p:pic>
        <p:nvPicPr>
          <p:cNvPr id="475" name="Google Shape;475;p56"/>
          <p:cNvPicPr preferRelativeResize="0"/>
          <p:nvPr/>
        </p:nvPicPr>
        <p:blipFill>
          <a:blip r:embed="rId4">
            <a:alphaModFix/>
          </a:blip>
          <a:stretch>
            <a:fillRect/>
          </a:stretch>
        </p:blipFill>
        <p:spPr>
          <a:xfrm rot="44890">
            <a:off x="978230" y="4516519"/>
            <a:ext cx="680500" cy="474313"/>
          </a:xfrm>
          <a:prstGeom prst="rect">
            <a:avLst/>
          </a:prstGeom>
          <a:noFill/>
          <a:ln>
            <a:noFill/>
          </a:ln>
          <a:effectLst>
            <a:outerShdw blurRad="157163" rotWithShape="0" algn="bl" dir="3000000" dist="38100">
              <a:schemeClr val="dk1">
                <a:alpha val="37000"/>
              </a:schemeClr>
            </a:outerShdw>
          </a:effectLst>
        </p:spPr>
      </p:pic>
      <p:pic>
        <p:nvPicPr>
          <p:cNvPr id="476" name="Google Shape;476;p56"/>
          <p:cNvPicPr preferRelativeResize="0"/>
          <p:nvPr/>
        </p:nvPicPr>
        <p:blipFill rotWithShape="1">
          <a:blip r:embed="rId5">
            <a:alphaModFix/>
          </a:blip>
          <a:srcRect b="2372" l="0" r="0" t="0"/>
          <a:stretch/>
        </p:blipFill>
        <p:spPr>
          <a:xfrm rot="44879">
            <a:off x="181293" y="4182080"/>
            <a:ext cx="747640" cy="796048"/>
          </a:xfrm>
          <a:prstGeom prst="rect">
            <a:avLst/>
          </a:prstGeom>
          <a:noFill/>
          <a:ln>
            <a:noFill/>
          </a:ln>
          <a:effectLst>
            <a:outerShdw blurRad="157163" rotWithShape="0" algn="bl" dir="3000000" dist="38100">
              <a:schemeClr val="dk1">
                <a:alpha val="37000"/>
              </a:schemeClr>
            </a:outerShdw>
          </a:effectLst>
        </p:spPr>
      </p:pic>
      <p:sp>
        <p:nvSpPr>
          <p:cNvPr id="477" name="Google Shape;477;p56"/>
          <p:cNvSpPr txBox="1"/>
          <p:nvPr/>
        </p:nvSpPr>
        <p:spPr>
          <a:xfrm>
            <a:off x="2434800" y="3181550"/>
            <a:ext cx="5700900" cy="12999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25400" rtl="0" algn="r">
              <a:lnSpc>
                <a:spcPct val="95000"/>
              </a:lnSpc>
              <a:spcBef>
                <a:spcPts val="400"/>
              </a:spcBef>
              <a:spcAft>
                <a:spcPts val="0"/>
              </a:spcAft>
              <a:buNone/>
            </a:pPr>
            <a:r>
              <a:rPr lang="pt-PT" sz="1700">
                <a:solidFill>
                  <a:schemeClr val="lt1"/>
                </a:solidFill>
                <a:latin typeface="Barlow Medium"/>
                <a:ea typeface="Barlow Medium"/>
                <a:cs typeface="Barlow Medium"/>
                <a:sym typeface="Barlow Medium"/>
              </a:rPr>
              <a:t>29/06/2023</a:t>
            </a:r>
            <a:endParaRPr sz="1700">
              <a:solidFill>
                <a:schemeClr val="lt1"/>
              </a:solidFill>
              <a:latin typeface="Barlow Medium"/>
              <a:ea typeface="Barlow Medium"/>
              <a:cs typeface="Barlow Medium"/>
              <a:sym typeface="Barlow Medium"/>
            </a:endParaRPr>
          </a:p>
          <a:p>
            <a:pPr indent="0" lvl="0" marL="25400" rtl="0" algn="r">
              <a:lnSpc>
                <a:spcPct val="95000"/>
              </a:lnSpc>
              <a:spcBef>
                <a:spcPts val="400"/>
              </a:spcBef>
              <a:spcAft>
                <a:spcPts val="0"/>
              </a:spcAft>
              <a:buNone/>
            </a:pPr>
            <a:r>
              <a:rPr lang="pt-PT" sz="1700">
                <a:solidFill>
                  <a:schemeClr val="lt1"/>
                </a:solidFill>
                <a:latin typeface="Barlow Medium"/>
                <a:ea typeface="Barlow Medium"/>
                <a:cs typeface="Barlow Medium"/>
                <a:sym typeface="Barlow Medium"/>
              </a:rPr>
              <a:t>Mário Francisco Costa Silva</a:t>
            </a:r>
            <a:endParaRPr sz="1700">
              <a:solidFill>
                <a:schemeClr val="lt1"/>
              </a:solidFill>
              <a:latin typeface="Barlow Medium"/>
              <a:ea typeface="Barlow Medium"/>
              <a:cs typeface="Barlow Medium"/>
              <a:sym typeface="Barlow Medium"/>
            </a:endParaRPr>
          </a:p>
          <a:p>
            <a:pPr indent="0" lvl="0" marL="25400" rtl="0" algn="r">
              <a:lnSpc>
                <a:spcPct val="95000"/>
              </a:lnSpc>
              <a:spcBef>
                <a:spcPts val="400"/>
              </a:spcBef>
              <a:spcAft>
                <a:spcPts val="0"/>
              </a:spcAft>
              <a:buNone/>
            </a:pPr>
            <a:r>
              <a:rPr lang="pt-PT" sz="1500">
                <a:solidFill>
                  <a:schemeClr val="lt1"/>
                </a:solidFill>
                <a:latin typeface="Barlow Medium"/>
                <a:ea typeface="Barlow Medium"/>
                <a:cs typeface="Barlow Medium"/>
                <a:sym typeface="Barlow Medium"/>
              </a:rPr>
              <a:t>Master in Informatics Engineering</a:t>
            </a:r>
            <a:endParaRPr sz="1500">
              <a:solidFill>
                <a:schemeClr val="lt1"/>
              </a:solidFill>
              <a:latin typeface="Barlow Medium"/>
              <a:ea typeface="Barlow Medium"/>
              <a:cs typeface="Barlow Medium"/>
              <a:sym typeface="Barlow Medium"/>
            </a:endParaRPr>
          </a:p>
          <a:p>
            <a:pPr indent="0" lvl="0" marL="25400" rtl="0" algn="r">
              <a:lnSpc>
                <a:spcPct val="95000"/>
              </a:lnSpc>
              <a:spcBef>
                <a:spcPts val="400"/>
              </a:spcBef>
              <a:spcAft>
                <a:spcPts val="0"/>
              </a:spcAft>
              <a:buNone/>
            </a:pPr>
            <a:r>
              <a:rPr lang="pt-PT" sz="1500">
                <a:solidFill>
                  <a:schemeClr val="lt1"/>
                </a:solidFill>
                <a:latin typeface="Barlow Medium"/>
                <a:ea typeface="Barlow Medium"/>
                <a:cs typeface="Barlow Medium"/>
                <a:sym typeface="Barlow Medium"/>
              </a:rPr>
              <a:t>Department of Electronics, Telecommunications and Informatics</a:t>
            </a:r>
            <a:endParaRPr sz="1500">
              <a:solidFill>
                <a:schemeClr val="lt1"/>
              </a:solidFill>
              <a:latin typeface="Barlow Medium"/>
              <a:ea typeface="Barlow Medium"/>
              <a:cs typeface="Barlow Medium"/>
              <a:sym typeface="Barlow Medium"/>
            </a:endParaRPr>
          </a:p>
        </p:txBody>
      </p:sp>
      <p:sp>
        <p:nvSpPr>
          <p:cNvPr id="478" name="Google Shape;478;p56"/>
          <p:cNvSpPr/>
          <p:nvPr/>
        </p:nvSpPr>
        <p:spPr>
          <a:xfrm>
            <a:off x="8476800" y="4663900"/>
            <a:ext cx="667200" cy="479700"/>
          </a:xfrm>
          <a:prstGeom prst="rect">
            <a:avLst/>
          </a:prstGeom>
          <a:solidFill>
            <a:srgbClr val="00B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sp>
        <p:nvSpPr>
          <p:cNvPr id="101" name="Google Shape;101;p17"/>
          <p:cNvSpPr/>
          <p:nvPr/>
        </p:nvSpPr>
        <p:spPr>
          <a:xfrm>
            <a:off x="457200" y="2244300"/>
            <a:ext cx="3716400" cy="2511600"/>
          </a:xfrm>
          <a:prstGeom prst="rect">
            <a:avLst/>
          </a:prstGeom>
          <a:solidFill>
            <a:schemeClr val="lt1"/>
          </a:solidFill>
          <a:ln cap="flat" cmpd="sng" w="9525">
            <a:solidFill>
              <a:schemeClr val="lt1"/>
            </a:solidFill>
            <a:prstDash val="solid"/>
            <a:round/>
            <a:headEnd len="sm" w="sm" type="none"/>
            <a:tailEnd len="sm" w="sm" type="none"/>
          </a:ln>
          <a:effectLst>
            <a:outerShdw blurRad="42863" rotWithShape="0" algn="bl">
              <a:srgbClr val="0000FF">
                <a:alpha val="2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2" name="Google Shape;102;p17"/>
          <p:cNvSpPr/>
          <p:nvPr/>
        </p:nvSpPr>
        <p:spPr>
          <a:xfrm>
            <a:off x="4571999" y="2244288"/>
            <a:ext cx="4015200" cy="2511600"/>
          </a:xfrm>
          <a:prstGeom prst="rect">
            <a:avLst/>
          </a:prstGeom>
          <a:solidFill>
            <a:schemeClr val="lt1"/>
          </a:solidFill>
          <a:ln cap="flat" cmpd="sng" w="9525">
            <a:solidFill>
              <a:schemeClr val="lt1"/>
            </a:solidFill>
            <a:prstDash val="solid"/>
            <a:round/>
            <a:headEnd len="sm" w="sm" type="none"/>
            <a:tailEnd len="sm" w="sm" type="none"/>
          </a:ln>
          <a:effectLst>
            <a:outerShdw blurRad="42863" rotWithShape="0" algn="bl">
              <a:srgbClr val="0000FF">
                <a:alpha val="2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103" name="Google Shape;103;p17"/>
          <p:cNvPicPr preferRelativeResize="0"/>
          <p:nvPr/>
        </p:nvPicPr>
        <p:blipFill>
          <a:blip r:embed="rId3">
            <a:alphaModFix/>
          </a:blip>
          <a:stretch>
            <a:fillRect/>
          </a:stretch>
        </p:blipFill>
        <p:spPr>
          <a:xfrm>
            <a:off x="1318675" y="2627613"/>
            <a:ext cx="1993440" cy="2052025"/>
          </a:xfrm>
          <a:prstGeom prst="rect">
            <a:avLst/>
          </a:prstGeom>
          <a:noFill/>
          <a:ln>
            <a:noFill/>
          </a:ln>
        </p:spPr>
      </p:pic>
      <p:pic>
        <p:nvPicPr>
          <p:cNvPr id="104" name="Google Shape;104;p17"/>
          <p:cNvPicPr preferRelativeResize="0"/>
          <p:nvPr/>
        </p:nvPicPr>
        <p:blipFill rotWithShape="1">
          <a:blip r:embed="rId4">
            <a:alphaModFix/>
          </a:blip>
          <a:srcRect b="1641" l="6219" r="4796" t="5092"/>
          <a:stretch/>
        </p:blipFill>
        <p:spPr>
          <a:xfrm>
            <a:off x="5227163" y="2649901"/>
            <a:ext cx="2704864" cy="2013875"/>
          </a:xfrm>
          <a:prstGeom prst="rect">
            <a:avLst/>
          </a:prstGeom>
          <a:noFill/>
          <a:ln>
            <a:noFill/>
          </a:ln>
        </p:spPr>
      </p:pic>
      <p:sp>
        <p:nvSpPr>
          <p:cNvPr id="105" name="Google Shape;105;p17"/>
          <p:cNvSpPr txBox="1"/>
          <p:nvPr/>
        </p:nvSpPr>
        <p:spPr>
          <a:xfrm>
            <a:off x="4571999" y="2244288"/>
            <a:ext cx="40152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pt-PT" sz="1100">
                <a:solidFill>
                  <a:srgbClr val="2B2A35"/>
                </a:solidFill>
                <a:latin typeface="Barlow SemiBold"/>
                <a:ea typeface="Barlow SemiBold"/>
                <a:cs typeface="Barlow SemiBold"/>
                <a:sym typeface="Barlow SemiBold"/>
              </a:rPr>
              <a:t>Discrete emotions in a 3-D valence-arousal-dominance plane.</a:t>
            </a:r>
            <a:endParaRPr b="1" sz="1100">
              <a:solidFill>
                <a:srgbClr val="2B2A35"/>
              </a:solidFill>
              <a:latin typeface="Barlow"/>
              <a:ea typeface="Barlow"/>
              <a:cs typeface="Barlow"/>
              <a:sym typeface="Barlow"/>
            </a:endParaRPr>
          </a:p>
        </p:txBody>
      </p:sp>
      <p:sp>
        <p:nvSpPr>
          <p:cNvPr id="106" name="Google Shape;106;p17"/>
          <p:cNvSpPr txBox="1"/>
          <p:nvPr/>
        </p:nvSpPr>
        <p:spPr>
          <a:xfrm>
            <a:off x="457212" y="2261837"/>
            <a:ext cx="3716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PT" sz="1100">
                <a:solidFill>
                  <a:srgbClr val="2B2A35"/>
                </a:solidFill>
                <a:latin typeface="Barlow SemiBold"/>
                <a:ea typeface="Barlow SemiBold"/>
                <a:cs typeface="Barlow SemiBold"/>
                <a:sym typeface="Barlow SemiBold"/>
              </a:rPr>
              <a:t>Discrete emotions in a 2-D valence-arousal plane.</a:t>
            </a:r>
            <a:endParaRPr sz="1100">
              <a:solidFill>
                <a:srgbClr val="2B2A35"/>
              </a:solidFill>
              <a:latin typeface="Barlow SemiBold"/>
              <a:ea typeface="Barlow SemiBold"/>
              <a:cs typeface="Barlow SemiBold"/>
              <a:sym typeface="Barlow SemiBold"/>
            </a:endParaRPr>
          </a:p>
        </p:txBody>
      </p:sp>
      <p:sp>
        <p:nvSpPr>
          <p:cNvPr id="107" name="Google Shape;107;p17"/>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a:latin typeface="Barlow SemiBold"/>
                <a:ea typeface="Barlow SemiBold"/>
                <a:cs typeface="Barlow SemiBold"/>
                <a:sym typeface="Barlow SemiBold"/>
              </a:rPr>
              <a:t>Emotion</a:t>
            </a:r>
            <a:endParaRPr>
              <a:latin typeface="Barlow SemiBold"/>
              <a:ea typeface="Barlow SemiBold"/>
              <a:cs typeface="Barlow SemiBold"/>
              <a:sym typeface="Barlow SemiBold"/>
            </a:endParaRPr>
          </a:p>
        </p:txBody>
      </p:sp>
      <p:sp>
        <p:nvSpPr>
          <p:cNvPr id="108" name="Google Shape;108;p17"/>
          <p:cNvSpPr txBox="1"/>
          <p:nvPr>
            <p:ph idx="1" type="body"/>
          </p:nvPr>
        </p:nvSpPr>
        <p:spPr>
          <a:xfrm>
            <a:off x="457200" y="1298950"/>
            <a:ext cx="8130000" cy="897600"/>
          </a:xfrm>
          <a:prstGeom prst="rect">
            <a:avLst/>
          </a:prstGeom>
          <a:noFill/>
          <a:ln>
            <a:noFill/>
          </a:ln>
        </p:spPr>
        <p:txBody>
          <a:bodyPr anchorCtr="0" anchor="t" bIns="0" lIns="0" spcFirstLastPara="1" rIns="0" wrap="square" tIns="0">
            <a:noAutofit/>
          </a:bodyPr>
          <a:lstStyle/>
          <a:p>
            <a:pPr indent="-323850" lvl="0" marL="457200" rtl="0" algn="just">
              <a:spcBef>
                <a:spcPts val="0"/>
              </a:spcBef>
              <a:spcAft>
                <a:spcPts val="0"/>
              </a:spcAft>
              <a:buClr>
                <a:srgbClr val="000000"/>
              </a:buClr>
              <a:buSzPts val="1500"/>
              <a:buChar char="▸"/>
            </a:pPr>
            <a:r>
              <a:rPr lang="pt-PT" sz="1500">
                <a:solidFill>
                  <a:srgbClr val="000000"/>
                </a:solidFill>
                <a:latin typeface="Barlow"/>
                <a:ea typeface="Barlow"/>
                <a:cs typeface="Barlow"/>
                <a:sym typeface="Barlow"/>
              </a:rPr>
              <a:t>There is still no consensus of an accurate representation of the emotion concept due to its </a:t>
            </a:r>
            <a:r>
              <a:rPr lang="pt-PT" sz="1500">
                <a:solidFill>
                  <a:srgbClr val="000000"/>
                </a:solidFill>
                <a:latin typeface="Barlow Medium"/>
                <a:ea typeface="Barlow Medium"/>
                <a:cs typeface="Barlow Medium"/>
                <a:sym typeface="Barlow Medium"/>
              </a:rPr>
              <a:t>natural subjectivity;</a:t>
            </a:r>
            <a:endParaRPr sz="1500">
              <a:solidFill>
                <a:srgbClr val="000000"/>
              </a:solidFill>
              <a:latin typeface="Barlow"/>
              <a:ea typeface="Barlow"/>
              <a:cs typeface="Barlow"/>
              <a:sym typeface="Barlow"/>
            </a:endParaRPr>
          </a:p>
          <a:p>
            <a:pPr indent="-323850" lvl="0" marL="457200" rtl="0" algn="just">
              <a:spcBef>
                <a:spcPts val="0"/>
              </a:spcBef>
              <a:spcAft>
                <a:spcPts val="0"/>
              </a:spcAft>
              <a:buClr>
                <a:srgbClr val="000000"/>
              </a:buClr>
              <a:buSzPts val="1500"/>
              <a:buFont typeface="Barlow"/>
              <a:buChar char="▸"/>
            </a:pPr>
            <a:r>
              <a:rPr lang="pt-PT" sz="1500">
                <a:solidFill>
                  <a:srgbClr val="000000"/>
                </a:solidFill>
                <a:latin typeface="Barlow"/>
                <a:ea typeface="Barlow"/>
                <a:cs typeface="Barlow"/>
                <a:sym typeface="Barlow"/>
              </a:rPr>
              <a:t>However, </a:t>
            </a:r>
            <a:r>
              <a:rPr lang="pt-PT" sz="1500">
                <a:solidFill>
                  <a:srgbClr val="000000"/>
                </a:solidFill>
                <a:latin typeface="Barlow"/>
                <a:ea typeface="Barlow"/>
                <a:cs typeface="Barlow"/>
                <a:sym typeface="Barlow"/>
              </a:rPr>
              <a:t>the most accepted and utilized are the </a:t>
            </a:r>
            <a:r>
              <a:rPr b="1" lang="pt-PT" sz="1500">
                <a:solidFill>
                  <a:srgbClr val="000000"/>
                </a:solidFill>
                <a:latin typeface="Barlow"/>
                <a:ea typeface="Barlow"/>
                <a:cs typeface="Barlow"/>
                <a:sym typeface="Barlow"/>
              </a:rPr>
              <a:t>discrete </a:t>
            </a:r>
            <a:r>
              <a:rPr lang="pt-PT" sz="1500">
                <a:solidFill>
                  <a:srgbClr val="000000"/>
                </a:solidFill>
                <a:latin typeface="Barlow"/>
                <a:ea typeface="Barlow"/>
                <a:cs typeface="Barlow"/>
                <a:sym typeface="Barlow"/>
              </a:rPr>
              <a:t>and </a:t>
            </a:r>
            <a:r>
              <a:rPr b="1" lang="pt-PT" sz="1500">
                <a:solidFill>
                  <a:srgbClr val="000000"/>
                </a:solidFill>
                <a:latin typeface="Barlow"/>
                <a:ea typeface="Barlow"/>
                <a:cs typeface="Barlow"/>
                <a:sym typeface="Barlow"/>
              </a:rPr>
              <a:t>dimensional </a:t>
            </a:r>
            <a:r>
              <a:rPr lang="pt-PT" sz="1500">
                <a:solidFill>
                  <a:srgbClr val="000000"/>
                </a:solidFill>
                <a:latin typeface="Barlow"/>
                <a:ea typeface="Barlow"/>
                <a:cs typeface="Barlow"/>
                <a:sym typeface="Barlow"/>
              </a:rPr>
              <a:t>models.</a:t>
            </a:r>
            <a:endParaRPr sz="1500">
              <a:solidFill>
                <a:srgbClr val="000000"/>
              </a:solidFill>
              <a:latin typeface="Barlow"/>
              <a:ea typeface="Barlow"/>
              <a:cs typeface="Barlow"/>
              <a:sym typeface="Barlow"/>
            </a:endParaRPr>
          </a:p>
        </p:txBody>
      </p:sp>
      <p:sp>
        <p:nvSpPr>
          <p:cNvPr id="109" name="Google Shape;109;p1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 name="Shape 113"/>
        <p:cNvGrpSpPr/>
        <p:nvPr/>
      </p:nvGrpSpPr>
      <p:grpSpPr>
        <a:xfrm>
          <a:off x="0" y="0"/>
          <a:ext cx="0" cy="0"/>
          <a:chOff x="0" y="0"/>
          <a:chExt cx="0" cy="0"/>
        </a:xfrm>
      </p:grpSpPr>
      <p:sp>
        <p:nvSpPr>
          <p:cNvPr id="114" name="Google Shape;114;p18"/>
          <p:cNvSpPr txBox="1"/>
          <p:nvPr>
            <p:ph type="title"/>
          </p:nvPr>
        </p:nvSpPr>
        <p:spPr>
          <a:xfrm>
            <a:off x="352975" y="128450"/>
            <a:ext cx="3517800" cy="16647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a:latin typeface="Barlow SemiBold"/>
                <a:ea typeface="Barlow SemiBold"/>
                <a:cs typeface="Barlow SemiBold"/>
                <a:sym typeface="Barlow SemiBold"/>
              </a:rPr>
              <a:t>Emotion</a:t>
            </a:r>
            <a:endParaRPr>
              <a:latin typeface="Barlow SemiBold"/>
              <a:ea typeface="Barlow SemiBold"/>
              <a:cs typeface="Barlow SemiBold"/>
              <a:sym typeface="Barlow SemiBold"/>
            </a:endParaRPr>
          </a:p>
          <a:p>
            <a:pPr indent="0" lvl="0" marL="0" marR="0" rtl="0" algn="l">
              <a:lnSpc>
                <a:spcPct val="80000"/>
              </a:lnSpc>
              <a:spcBef>
                <a:spcPts val="0"/>
              </a:spcBef>
              <a:spcAft>
                <a:spcPts val="0"/>
              </a:spcAft>
              <a:buNone/>
            </a:pPr>
            <a:r>
              <a:rPr lang="pt-PT">
                <a:latin typeface="Barlow SemiBold"/>
                <a:ea typeface="Barlow SemiBold"/>
                <a:cs typeface="Barlow SemiBold"/>
                <a:sym typeface="Barlow SemiBold"/>
              </a:rPr>
              <a:t>Recognition</a:t>
            </a:r>
            <a:endParaRPr>
              <a:latin typeface="Barlow SemiBold"/>
              <a:ea typeface="Barlow SemiBold"/>
              <a:cs typeface="Barlow SemiBold"/>
              <a:sym typeface="Barlow SemiBold"/>
            </a:endParaRPr>
          </a:p>
          <a:p>
            <a:pPr indent="0" lvl="0" marL="0" marR="0" rtl="0" algn="l">
              <a:lnSpc>
                <a:spcPct val="80000"/>
              </a:lnSpc>
              <a:spcBef>
                <a:spcPts val="0"/>
              </a:spcBef>
              <a:spcAft>
                <a:spcPts val="0"/>
              </a:spcAft>
              <a:buNone/>
            </a:pPr>
            <a:r>
              <a:rPr lang="pt-PT">
                <a:latin typeface="Barlow SemiBold"/>
                <a:ea typeface="Barlow SemiBold"/>
                <a:cs typeface="Barlow SemiBold"/>
                <a:sym typeface="Barlow SemiBold"/>
              </a:rPr>
              <a:t>Datasets</a:t>
            </a:r>
            <a:endParaRPr>
              <a:latin typeface="Barlow SemiBold"/>
              <a:ea typeface="Barlow SemiBold"/>
              <a:cs typeface="Barlow SemiBold"/>
              <a:sym typeface="Barlow SemiBold"/>
            </a:endParaRPr>
          </a:p>
        </p:txBody>
      </p:sp>
      <p:pic>
        <p:nvPicPr>
          <p:cNvPr id="115" name="Google Shape;115;p18"/>
          <p:cNvPicPr preferRelativeResize="0"/>
          <p:nvPr/>
        </p:nvPicPr>
        <p:blipFill>
          <a:blip r:embed="rId3">
            <a:alphaModFix/>
          </a:blip>
          <a:stretch>
            <a:fillRect/>
          </a:stretch>
        </p:blipFill>
        <p:spPr>
          <a:xfrm>
            <a:off x="352975" y="2783550"/>
            <a:ext cx="5225523" cy="1924725"/>
          </a:xfrm>
          <a:prstGeom prst="rect">
            <a:avLst/>
          </a:prstGeom>
          <a:noFill/>
          <a:ln>
            <a:noFill/>
          </a:ln>
          <a:effectLst>
            <a:outerShdw blurRad="57150" rotWithShape="0" algn="bl" dir="8220000" dist="38100">
              <a:srgbClr val="000000">
                <a:alpha val="39000"/>
              </a:srgbClr>
            </a:outerShdw>
          </a:effectLst>
        </p:spPr>
      </p:pic>
      <p:pic>
        <p:nvPicPr>
          <p:cNvPr id="116" name="Google Shape;116;p18"/>
          <p:cNvPicPr preferRelativeResize="0"/>
          <p:nvPr/>
        </p:nvPicPr>
        <p:blipFill rotWithShape="1">
          <a:blip r:embed="rId4">
            <a:alphaModFix/>
          </a:blip>
          <a:srcRect b="852" l="0" r="4571" t="1195"/>
          <a:stretch/>
        </p:blipFill>
        <p:spPr>
          <a:xfrm>
            <a:off x="3992450" y="328800"/>
            <a:ext cx="4813974" cy="2731065"/>
          </a:xfrm>
          <a:prstGeom prst="rect">
            <a:avLst/>
          </a:prstGeom>
          <a:noFill/>
          <a:ln>
            <a:noFill/>
          </a:ln>
          <a:effectLst>
            <a:outerShdw blurRad="114300" rotWithShape="0" algn="bl" dir="5400000" dist="19050">
              <a:srgbClr val="000000">
                <a:alpha val="50000"/>
              </a:srgbClr>
            </a:outerShdw>
          </a:effectLst>
        </p:spPr>
      </p:pic>
      <p:sp>
        <p:nvSpPr>
          <p:cNvPr id="117" name="Google Shape;117;p18"/>
          <p:cNvSpPr txBox="1"/>
          <p:nvPr/>
        </p:nvSpPr>
        <p:spPr>
          <a:xfrm>
            <a:off x="3992450" y="3059864"/>
            <a:ext cx="48138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pt-PT" sz="1100">
                <a:solidFill>
                  <a:srgbClr val="2B2A35"/>
                </a:solidFill>
                <a:latin typeface="Barlow SemiBold"/>
                <a:ea typeface="Barlow SemiBold"/>
                <a:cs typeface="Barlow SemiBold"/>
                <a:sym typeface="Barlow SemiBold"/>
              </a:rPr>
              <a:t>Summary and description of emotion recognition datasets.</a:t>
            </a:r>
            <a:endParaRPr sz="1100">
              <a:solidFill>
                <a:srgbClr val="2B2A35"/>
              </a:solidFill>
              <a:latin typeface="Barlow SemiBold"/>
              <a:ea typeface="Barlow SemiBold"/>
              <a:cs typeface="Barlow SemiBold"/>
              <a:sym typeface="Barlow SemiBold"/>
            </a:endParaRPr>
          </a:p>
        </p:txBody>
      </p:sp>
      <p:sp>
        <p:nvSpPr>
          <p:cNvPr id="118" name="Google Shape;118;p18"/>
          <p:cNvSpPr txBox="1"/>
          <p:nvPr/>
        </p:nvSpPr>
        <p:spPr>
          <a:xfrm>
            <a:off x="5638075" y="3898600"/>
            <a:ext cx="33567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pt-PT" sz="1100">
                <a:solidFill>
                  <a:srgbClr val="2B2A35"/>
                </a:solidFill>
                <a:latin typeface="Barlow SemiBold"/>
                <a:ea typeface="Barlow SemiBold"/>
                <a:cs typeface="Barlow SemiBold"/>
                <a:sym typeface="Barlow SemiBold"/>
              </a:rPr>
              <a:t>Databases used in articles found in SER survey (frequency distribution)</a:t>
            </a:r>
            <a:endParaRPr sz="1100">
              <a:solidFill>
                <a:srgbClr val="2B2A35"/>
              </a:solidFill>
              <a:latin typeface="Barlow SemiBold"/>
              <a:ea typeface="Barlow SemiBold"/>
              <a:cs typeface="Barlow SemiBold"/>
              <a:sym typeface="Barlow SemiBold"/>
            </a:endParaRPr>
          </a:p>
        </p:txBody>
      </p:sp>
      <p:sp>
        <p:nvSpPr>
          <p:cNvPr id="119" name="Google Shape;119;p1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 name="Shape 123"/>
        <p:cNvGrpSpPr/>
        <p:nvPr/>
      </p:nvGrpSpPr>
      <p:grpSpPr>
        <a:xfrm>
          <a:off x="0" y="0"/>
          <a:ext cx="0" cy="0"/>
          <a:chOff x="0" y="0"/>
          <a:chExt cx="0" cy="0"/>
        </a:xfrm>
      </p:grpSpPr>
      <p:sp>
        <p:nvSpPr>
          <p:cNvPr id="124" name="Google Shape;124;p19"/>
          <p:cNvSpPr txBox="1"/>
          <p:nvPr>
            <p:ph type="title"/>
          </p:nvPr>
        </p:nvSpPr>
        <p:spPr>
          <a:xfrm>
            <a:off x="429700" y="605600"/>
            <a:ext cx="8215500" cy="7434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a:latin typeface="Barlow SemiBold"/>
                <a:ea typeface="Barlow SemiBold"/>
                <a:cs typeface="Barlow SemiBold"/>
                <a:sym typeface="Barlow SemiBold"/>
              </a:rPr>
              <a:t>Speech </a:t>
            </a:r>
            <a:r>
              <a:rPr lang="pt-PT">
                <a:latin typeface="Barlow SemiBold"/>
                <a:ea typeface="Barlow SemiBold"/>
                <a:cs typeface="Barlow SemiBold"/>
                <a:sym typeface="Barlow SemiBold"/>
              </a:rPr>
              <a:t>Features</a:t>
            </a:r>
            <a:endParaRPr>
              <a:latin typeface="Barlow SemiBold"/>
              <a:ea typeface="Barlow SemiBold"/>
              <a:cs typeface="Barlow SemiBold"/>
              <a:sym typeface="Barlow SemiBold"/>
            </a:endParaRPr>
          </a:p>
        </p:txBody>
      </p:sp>
      <p:sp>
        <p:nvSpPr>
          <p:cNvPr id="125" name="Google Shape;125;p19"/>
          <p:cNvSpPr txBox="1"/>
          <p:nvPr>
            <p:ph idx="1" type="body"/>
          </p:nvPr>
        </p:nvSpPr>
        <p:spPr>
          <a:xfrm>
            <a:off x="422650" y="2055663"/>
            <a:ext cx="2563500" cy="267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pt-PT" sz="1400">
                <a:solidFill>
                  <a:srgbClr val="2B2A35"/>
                </a:solidFill>
                <a:latin typeface="Barlow SemiBold"/>
                <a:ea typeface="Barlow SemiBold"/>
                <a:cs typeface="Barlow SemiBold"/>
                <a:sym typeface="Barlow SemiBold"/>
              </a:rPr>
              <a:t>Prosodic Features</a:t>
            </a:r>
            <a:endParaRPr b="1" sz="1200">
              <a:solidFill>
                <a:srgbClr val="2B2A35"/>
              </a:solidFill>
              <a:latin typeface="Lato"/>
              <a:ea typeface="Lato"/>
              <a:cs typeface="Lato"/>
              <a:sym typeface="Lato"/>
            </a:endParaRPr>
          </a:p>
          <a:p>
            <a:pPr indent="0" lvl="0" marL="0" marR="0" rtl="0" algn="l">
              <a:lnSpc>
                <a:spcPct val="115000"/>
              </a:lnSpc>
              <a:spcBef>
                <a:spcPts val="0"/>
              </a:spcBef>
              <a:spcAft>
                <a:spcPts val="0"/>
              </a:spcAft>
              <a:buNone/>
            </a:pPr>
            <a:r>
              <a:rPr lang="pt-PT" sz="1300">
                <a:solidFill>
                  <a:srgbClr val="000000"/>
                </a:solidFill>
                <a:latin typeface="Barlow"/>
                <a:ea typeface="Barlow"/>
                <a:cs typeface="Barlow"/>
                <a:sym typeface="Barlow"/>
              </a:rPr>
              <a:t>Can be perceived by humans, such as intonation, rhythm, and loudness.</a:t>
            </a:r>
            <a:endParaRPr sz="1300">
              <a:solidFill>
                <a:srgbClr val="000000"/>
              </a:solidFill>
              <a:latin typeface="Barlow"/>
              <a:ea typeface="Barlow"/>
              <a:cs typeface="Barlow"/>
              <a:sym typeface="Barlow"/>
            </a:endParaRPr>
          </a:p>
          <a:p>
            <a:pPr indent="0" lvl="0" marL="0" marR="0" rtl="0" algn="l">
              <a:lnSpc>
                <a:spcPct val="115000"/>
              </a:lnSpc>
              <a:spcBef>
                <a:spcPts val="0"/>
              </a:spcBef>
              <a:spcAft>
                <a:spcPts val="0"/>
              </a:spcAft>
              <a:buNone/>
            </a:pPr>
            <a:r>
              <a:t/>
            </a:r>
            <a:endParaRPr sz="1300">
              <a:solidFill>
                <a:srgbClr val="000000"/>
              </a:solidFill>
              <a:latin typeface="Barlow"/>
              <a:ea typeface="Barlow"/>
              <a:cs typeface="Barlow"/>
              <a:sym typeface="Barlow"/>
            </a:endParaRPr>
          </a:p>
          <a:p>
            <a:pPr indent="-311150" lvl="0" marL="457200" marR="0" rtl="0" algn="l">
              <a:lnSpc>
                <a:spcPct val="115000"/>
              </a:lnSpc>
              <a:spcBef>
                <a:spcPts val="0"/>
              </a:spcBef>
              <a:spcAft>
                <a:spcPts val="0"/>
              </a:spcAft>
              <a:buClr>
                <a:srgbClr val="000000"/>
              </a:buClr>
              <a:buSzPts val="1300"/>
              <a:buFont typeface="Barlow"/>
              <a:buChar char="▸"/>
            </a:pPr>
            <a:r>
              <a:rPr lang="pt-PT" sz="1300">
                <a:solidFill>
                  <a:srgbClr val="000000"/>
                </a:solidFill>
                <a:latin typeface="Barlow"/>
                <a:ea typeface="Barlow"/>
                <a:cs typeface="Barlow"/>
                <a:sym typeface="Barlow"/>
              </a:rPr>
              <a:t>Energy</a:t>
            </a:r>
            <a:endParaRPr sz="1300">
              <a:solidFill>
                <a:srgbClr val="000000"/>
              </a:solidFill>
              <a:latin typeface="Barlow"/>
              <a:ea typeface="Barlow"/>
              <a:cs typeface="Barlow"/>
              <a:sym typeface="Barlow"/>
            </a:endParaRPr>
          </a:p>
          <a:p>
            <a:pPr indent="-311150" lvl="0" marL="457200" marR="0" rtl="0" algn="l">
              <a:lnSpc>
                <a:spcPct val="115000"/>
              </a:lnSpc>
              <a:spcBef>
                <a:spcPts val="0"/>
              </a:spcBef>
              <a:spcAft>
                <a:spcPts val="0"/>
              </a:spcAft>
              <a:buClr>
                <a:srgbClr val="000000"/>
              </a:buClr>
              <a:buSzPts val="1300"/>
              <a:buFont typeface="Barlow"/>
              <a:buChar char="▸"/>
            </a:pPr>
            <a:r>
              <a:rPr lang="pt-PT" sz="1300">
                <a:solidFill>
                  <a:srgbClr val="000000"/>
                </a:solidFill>
                <a:latin typeface="Barlow"/>
                <a:ea typeface="Barlow"/>
                <a:cs typeface="Barlow"/>
                <a:sym typeface="Barlow"/>
              </a:rPr>
              <a:t>Pitch</a:t>
            </a:r>
            <a:endParaRPr sz="1300">
              <a:solidFill>
                <a:srgbClr val="000000"/>
              </a:solidFill>
              <a:latin typeface="Barlow"/>
              <a:ea typeface="Barlow"/>
              <a:cs typeface="Barlow"/>
              <a:sym typeface="Barlow"/>
            </a:endParaRPr>
          </a:p>
          <a:p>
            <a:pPr indent="-311150" lvl="0" marL="457200" marR="0" rtl="0" algn="l">
              <a:lnSpc>
                <a:spcPct val="115000"/>
              </a:lnSpc>
              <a:spcBef>
                <a:spcPts val="0"/>
              </a:spcBef>
              <a:spcAft>
                <a:spcPts val="0"/>
              </a:spcAft>
              <a:buClr>
                <a:srgbClr val="000000"/>
              </a:buClr>
              <a:buSzPts val="1300"/>
              <a:buFont typeface="Barlow"/>
              <a:buChar char="▸"/>
            </a:pPr>
            <a:r>
              <a:rPr lang="pt-PT" sz="1300">
                <a:solidFill>
                  <a:srgbClr val="000000"/>
                </a:solidFill>
                <a:latin typeface="Barlow"/>
                <a:ea typeface="Barlow"/>
                <a:cs typeface="Barlow"/>
                <a:sym typeface="Barlow"/>
              </a:rPr>
              <a:t>Duration</a:t>
            </a:r>
            <a:endParaRPr sz="1200">
              <a:solidFill>
                <a:srgbClr val="000000"/>
              </a:solidFill>
              <a:latin typeface="Lato"/>
              <a:ea typeface="Lato"/>
              <a:cs typeface="Lato"/>
              <a:sym typeface="Lato"/>
            </a:endParaRPr>
          </a:p>
        </p:txBody>
      </p:sp>
      <p:sp>
        <p:nvSpPr>
          <p:cNvPr id="126" name="Google Shape;126;p19"/>
          <p:cNvSpPr txBox="1"/>
          <p:nvPr/>
        </p:nvSpPr>
        <p:spPr>
          <a:xfrm>
            <a:off x="285700" y="1197575"/>
            <a:ext cx="8335800" cy="681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Clr>
                <a:schemeClr val="dk1"/>
              </a:buClr>
              <a:buSzPts val="1100"/>
              <a:buFont typeface="Arial"/>
              <a:buNone/>
            </a:pPr>
            <a:r>
              <a:rPr i="1" lang="pt-PT" sz="1500">
                <a:latin typeface="Barlow SemiBold"/>
                <a:ea typeface="Barlow SemiBold"/>
                <a:cs typeface="Barlow SemiBold"/>
                <a:sym typeface="Barlow SemiBold"/>
              </a:rPr>
              <a:t>Speech is a vital tool for human communication and social interaction. It is a continuous audio signal that can convey information, emotions and meaning.</a:t>
            </a:r>
            <a:endParaRPr i="1" sz="1500">
              <a:latin typeface="Barlow SemiBold"/>
              <a:ea typeface="Barlow SemiBold"/>
              <a:cs typeface="Barlow SemiBold"/>
              <a:sym typeface="Barlow SemiBold"/>
            </a:endParaRPr>
          </a:p>
        </p:txBody>
      </p:sp>
      <p:cxnSp>
        <p:nvCxnSpPr>
          <p:cNvPr id="127" name="Google Shape;127;p19"/>
          <p:cNvCxnSpPr/>
          <p:nvPr/>
        </p:nvCxnSpPr>
        <p:spPr>
          <a:xfrm>
            <a:off x="3054900" y="2055663"/>
            <a:ext cx="0" cy="2716500"/>
          </a:xfrm>
          <a:prstGeom prst="straightConnector1">
            <a:avLst/>
          </a:prstGeom>
          <a:noFill/>
          <a:ln cap="flat" cmpd="sng" w="9525">
            <a:solidFill>
              <a:schemeClr val="lt2"/>
            </a:solidFill>
            <a:prstDash val="solid"/>
            <a:round/>
            <a:headEnd len="med" w="med" type="none"/>
            <a:tailEnd len="med" w="med" type="none"/>
          </a:ln>
        </p:spPr>
      </p:cxnSp>
      <p:sp>
        <p:nvSpPr>
          <p:cNvPr id="128" name="Google Shape;128;p19"/>
          <p:cNvSpPr txBox="1"/>
          <p:nvPr>
            <p:ph idx="2" type="body"/>
          </p:nvPr>
        </p:nvSpPr>
        <p:spPr>
          <a:xfrm>
            <a:off x="3255700" y="2055663"/>
            <a:ext cx="2563500" cy="267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pt-PT" sz="1400">
                <a:solidFill>
                  <a:srgbClr val="2B2A35"/>
                </a:solidFill>
                <a:latin typeface="Barlow SemiBold"/>
                <a:ea typeface="Barlow SemiBold"/>
                <a:cs typeface="Barlow SemiBold"/>
                <a:sym typeface="Barlow SemiBold"/>
              </a:rPr>
              <a:t>Spectral Features</a:t>
            </a:r>
            <a:endParaRPr sz="1200">
              <a:solidFill>
                <a:srgbClr val="2B2A35"/>
              </a:solidFill>
              <a:latin typeface="Barlow SemiBold"/>
              <a:ea typeface="Barlow SemiBold"/>
              <a:cs typeface="Barlow SemiBold"/>
              <a:sym typeface="Barlow SemiBold"/>
            </a:endParaRPr>
          </a:p>
          <a:p>
            <a:pPr indent="0" lvl="0" marL="0" marR="0" rtl="0" algn="l">
              <a:lnSpc>
                <a:spcPct val="115000"/>
              </a:lnSpc>
              <a:spcBef>
                <a:spcPts val="0"/>
              </a:spcBef>
              <a:spcAft>
                <a:spcPts val="0"/>
              </a:spcAft>
              <a:buNone/>
            </a:pPr>
            <a:r>
              <a:rPr lang="pt-PT" sz="1300">
                <a:solidFill>
                  <a:srgbClr val="000000"/>
                </a:solidFill>
                <a:latin typeface="Barlow"/>
                <a:ea typeface="Barlow"/>
                <a:cs typeface="Barlow"/>
                <a:sym typeface="Barlow"/>
              </a:rPr>
              <a:t>Obtained by transforming the time domain signal into the frequency domain.</a:t>
            </a:r>
            <a:endParaRPr sz="1300">
              <a:solidFill>
                <a:srgbClr val="000000"/>
              </a:solidFill>
              <a:latin typeface="Barlow"/>
              <a:ea typeface="Barlow"/>
              <a:cs typeface="Barlow"/>
              <a:sym typeface="Barlow"/>
            </a:endParaRPr>
          </a:p>
          <a:p>
            <a:pPr indent="0" lvl="0" marL="0" marR="0" rtl="0" algn="l">
              <a:lnSpc>
                <a:spcPct val="115000"/>
              </a:lnSpc>
              <a:spcBef>
                <a:spcPts val="0"/>
              </a:spcBef>
              <a:spcAft>
                <a:spcPts val="0"/>
              </a:spcAft>
              <a:buNone/>
            </a:pPr>
            <a:r>
              <a:t/>
            </a:r>
            <a:endParaRPr sz="1300">
              <a:solidFill>
                <a:srgbClr val="000000"/>
              </a:solidFill>
              <a:latin typeface="Barlow"/>
              <a:ea typeface="Barlow"/>
              <a:cs typeface="Barlow"/>
              <a:sym typeface="Barlow"/>
            </a:endParaRPr>
          </a:p>
          <a:p>
            <a:pPr indent="-311150" lvl="0" marL="457200" marR="0" rtl="0" algn="l">
              <a:lnSpc>
                <a:spcPct val="115000"/>
              </a:lnSpc>
              <a:spcBef>
                <a:spcPts val="0"/>
              </a:spcBef>
              <a:spcAft>
                <a:spcPts val="0"/>
              </a:spcAft>
              <a:buClr>
                <a:srgbClr val="000000"/>
              </a:buClr>
              <a:buSzPts val="1300"/>
              <a:buFont typeface="Barlow Medium"/>
              <a:buChar char="▸"/>
            </a:pPr>
            <a:r>
              <a:rPr lang="pt-PT" sz="1300">
                <a:solidFill>
                  <a:srgbClr val="000000"/>
                </a:solidFill>
                <a:latin typeface="Barlow Medium"/>
                <a:ea typeface="Barlow Medium"/>
                <a:cs typeface="Barlow Medium"/>
                <a:sym typeface="Barlow Medium"/>
              </a:rPr>
              <a:t>Mel-frequency cepstral coefficients (MFCC)</a:t>
            </a:r>
            <a:endParaRPr sz="1300">
              <a:solidFill>
                <a:srgbClr val="000000"/>
              </a:solidFill>
              <a:latin typeface="Barlow Medium"/>
              <a:ea typeface="Barlow Medium"/>
              <a:cs typeface="Barlow Medium"/>
              <a:sym typeface="Barlow Medium"/>
            </a:endParaRPr>
          </a:p>
          <a:p>
            <a:pPr indent="-311150" lvl="0" marL="457200" marR="0" rtl="0" algn="l">
              <a:lnSpc>
                <a:spcPct val="115000"/>
              </a:lnSpc>
              <a:spcBef>
                <a:spcPts val="0"/>
              </a:spcBef>
              <a:spcAft>
                <a:spcPts val="0"/>
              </a:spcAft>
              <a:buClr>
                <a:srgbClr val="000000"/>
              </a:buClr>
              <a:buSzPts val="1300"/>
              <a:buFont typeface="Barlow Medium"/>
              <a:buChar char="▸"/>
            </a:pPr>
            <a:r>
              <a:rPr lang="pt-PT" sz="1300">
                <a:solidFill>
                  <a:srgbClr val="000000"/>
                </a:solidFill>
                <a:latin typeface="Barlow Medium"/>
                <a:ea typeface="Barlow Medium"/>
                <a:cs typeface="Barlow Medium"/>
                <a:sym typeface="Barlow Medium"/>
              </a:rPr>
              <a:t>Mel spectrogram</a:t>
            </a:r>
            <a:endParaRPr sz="1300">
              <a:solidFill>
                <a:srgbClr val="000000"/>
              </a:solidFill>
              <a:latin typeface="Barlow Medium"/>
              <a:ea typeface="Barlow Medium"/>
              <a:cs typeface="Barlow Medium"/>
              <a:sym typeface="Barlow Medium"/>
            </a:endParaRPr>
          </a:p>
          <a:p>
            <a:pPr indent="-311150" lvl="0" marL="457200" marR="0" rtl="0" algn="l">
              <a:lnSpc>
                <a:spcPct val="115000"/>
              </a:lnSpc>
              <a:spcBef>
                <a:spcPts val="0"/>
              </a:spcBef>
              <a:spcAft>
                <a:spcPts val="0"/>
              </a:spcAft>
              <a:buClr>
                <a:srgbClr val="000000"/>
              </a:buClr>
              <a:buSzPts val="1300"/>
              <a:buFont typeface="Barlow Medium"/>
              <a:buChar char="▸"/>
            </a:pPr>
            <a:r>
              <a:rPr lang="pt-PT" sz="1300">
                <a:solidFill>
                  <a:srgbClr val="000000"/>
                </a:solidFill>
                <a:latin typeface="Barlow Medium"/>
                <a:ea typeface="Barlow Medium"/>
                <a:cs typeface="Barlow Medium"/>
                <a:sym typeface="Barlow Medium"/>
              </a:rPr>
              <a:t>Spectral centroid</a:t>
            </a:r>
            <a:endParaRPr sz="1300">
              <a:solidFill>
                <a:srgbClr val="000000"/>
              </a:solidFill>
              <a:latin typeface="Barlow Medium"/>
              <a:ea typeface="Barlow Medium"/>
              <a:cs typeface="Barlow Medium"/>
              <a:sym typeface="Barlow Medium"/>
            </a:endParaRPr>
          </a:p>
          <a:p>
            <a:pPr indent="-311150" lvl="0" marL="457200" marR="0" rtl="0" algn="l">
              <a:lnSpc>
                <a:spcPct val="115000"/>
              </a:lnSpc>
              <a:spcBef>
                <a:spcPts val="0"/>
              </a:spcBef>
              <a:spcAft>
                <a:spcPts val="0"/>
              </a:spcAft>
              <a:buClr>
                <a:srgbClr val="000000"/>
              </a:buClr>
              <a:buSzPts val="1300"/>
              <a:buFont typeface="Barlow Medium"/>
              <a:buChar char="▸"/>
            </a:pPr>
            <a:r>
              <a:rPr lang="pt-PT" sz="1300">
                <a:solidFill>
                  <a:srgbClr val="000000"/>
                </a:solidFill>
                <a:latin typeface="Barlow Medium"/>
                <a:ea typeface="Barlow Medium"/>
                <a:cs typeface="Barlow Medium"/>
                <a:sym typeface="Barlow Medium"/>
              </a:rPr>
              <a:t>Spectral bandwidth</a:t>
            </a:r>
            <a:endParaRPr sz="1300">
              <a:solidFill>
                <a:srgbClr val="000000"/>
              </a:solidFill>
              <a:latin typeface="Barlow Medium"/>
              <a:ea typeface="Barlow Medium"/>
              <a:cs typeface="Barlow Medium"/>
              <a:sym typeface="Barlow Medium"/>
            </a:endParaRPr>
          </a:p>
          <a:p>
            <a:pPr indent="-311150" lvl="0" marL="457200" marR="0" rtl="0" algn="l">
              <a:lnSpc>
                <a:spcPct val="115000"/>
              </a:lnSpc>
              <a:spcBef>
                <a:spcPts val="0"/>
              </a:spcBef>
              <a:spcAft>
                <a:spcPts val="0"/>
              </a:spcAft>
              <a:buClr>
                <a:srgbClr val="000000"/>
              </a:buClr>
              <a:buSzPts val="1300"/>
              <a:buFont typeface="Barlow Medium"/>
              <a:buChar char="▸"/>
            </a:pPr>
            <a:r>
              <a:rPr lang="pt-PT" sz="1300">
                <a:solidFill>
                  <a:srgbClr val="000000"/>
                </a:solidFill>
                <a:latin typeface="Barlow Medium"/>
                <a:ea typeface="Barlow Medium"/>
                <a:cs typeface="Barlow Medium"/>
                <a:sym typeface="Barlow Medium"/>
              </a:rPr>
              <a:t>Spectral contrast</a:t>
            </a:r>
            <a:endParaRPr sz="1300">
              <a:solidFill>
                <a:srgbClr val="000000"/>
              </a:solidFill>
              <a:latin typeface="Barlow Medium"/>
              <a:ea typeface="Barlow Medium"/>
              <a:cs typeface="Barlow Medium"/>
              <a:sym typeface="Barlow Medium"/>
            </a:endParaRPr>
          </a:p>
          <a:p>
            <a:pPr indent="-311150" lvl="0" marL="457200" marR="0" rtl="0" algn="l">
              <a:lnSpc>
                <a:spcPct val="115000"/>
              </a:lnSpc>
              <a:spcBef>
                <a:spcPts val="0"/>
              </a:spcBef>
              <a:spcAft>
                <a:spcPts val="0"/>
              </a:spcAft>
              <a:buClr>
                <a:srgbClr val="000000"/>
              </a:buClr>
              <a:buSzPts val="1300"/>
              <a:buFont typeface="Barlow Medium"/>
              <a:buChar char="▸"/>
            </a:pPr>
            <a:r>
              <a:rPr lang="pt-PT" sz="1300">
                <a:solidFill>
                  <a:srgbClr val="000000"/>
                </a:solidFill>
                <a:latin typeface="Barlow Medium"/>
                <a:ea typeface="Barlow Medium"/>
                <a:cs typeface="Barlow Medium"/>
                <a:sym typeface="Barlow Medium"/>
              </a:rPr>
              <a:t>Roll-off frequency</a:t>
            </a:r>
            <a:endParaRPr sz="1300">
              <a:solidFill>
                <a:srgbClr val="000000"/>
              </a:solidFill>
              <a:latin typeface="Barlow Medium"/>
              <a:ea typeface="Barlow Medium"/>
              <a:cs typeface="Barlow Medium"/>
              <a:sym typeface="Barlow Medium"/>
            </a:endParaRPr>
          </a:p>
        </p:txBody>
      </p:sp>
      <p:sp>
        <p:nvSpPr>
          <p:cNvPr id="129" name="Google Shape;129;p19"/>
          <p:cNvSpPr txBox="1"/>
          <p:nvPr>
            <p:ph idx="3" type="body"/>
          </p:nvPr>
        </p:nvSpPr>
        <p:spPr>
          <a:xfrm>
            <a:off x="6088750" y="2055663"/>
            <a:ext cx="2563500" cy="26790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pt-PT" sz="1400">
                <a:solidFill>
                  <a:srgbClr val="2B2A35"/>
                </a:solidFill>
                <a:latin typeface="Barlow SemiBold"/>
                <a:ea typeface="Barlow SemiBold"/>
                <a:cs typeface="Barlow SemiBold"/>
                <a:sym typeface="Barlow SemiBold"/>
              </a:rPr>
              <a:t>Voice Quality Features</a:t>
            </a:r>
            <a:endParaRPr sz="1400">
              <a:solidFill>
                <a:srgbClr val="2B2A35"/>
              </a:solidFill>
              <a:latin typeface="Barlow SemiBold"/>
              <a:ea typeface="Barlow SemiBold"/>
              <a:cs typeface="Barlow SemiBold"/>
              <a:sym typeface="Barlow SemiBold"/>
            </a:endParaRPr>
          </a:p>
          <a:p>
            <a:pPr indent="0" lvl="0" marL="0" marR="0" rtl="0" algn="l">
              <a:lnSpc>
                <a:spcPct val="115000"/>
              </a:lnSpc>
              <a:spcBef>
                <a:spcPts val="0"/>
              </a:spcBef>
              <a:spcAft>
                <a:spcPts val="0"/>
              </a:spcAft>
              <a:buNone/>
            </a:pPr>
            <a:r>
              <a:rPr lang="pt-PT" sz="1300">
                <a:solidFill>
                  <a:srgbClr val="000000"/>
                </a:solidFill>
                <a:latin typeface="Barlow"/>
                <a:ea typeface="Barlow"/>
                <a:cs typeface="Barlow"/>
                <a:sym typeface="Barlow"/>
              </a:rPr>
              <a:t>Distinctive characteristics of a person's voice and measure of the overall voice quality.</a:t>
            </a:r>
            <a:endParaRPr sz="1300">
              <a:solidFill>
                <a:srgbClr val="000000"/>
              </a:solidFill>
              <a:latin typeface="Barlow"/>
              <a:ea typeface="Barlow"/>
              <a:cs typeface="Barlow"/>
              <a:sym typeface="Barlow"/>
            </a:endParaRPr>
          </a:p>
          <a:p>
            <a:pPr indent="0" lvl="0" marL="0" marR="0" rtl="0" algn="l">
              <a:lnSpc>
                <a:spcPct val="115000"/>
              </a:lnSpc>
              <a:spcBef>
                <a:spcPts val="0"/>
              </a:spcBef>
              <a:spcAft>
                <a:spcPts val="0"/>
              </a:spcAft>
              <a:buNone/>
            </a:pPr>
            <a:r>
              <a:t/>
            </a:r>
            <a:endParaRPr sz="1300">
              <a:solidFill>
                <a:srgbClr val="000000"/>
              </a:solidFill>
              <a:latin typeface="Barlow"/>
              <a:ea typeface="Barlow"/>
              <a:cs typeface="Barlow"/>
              <a:sym typeface="Barlow"/>
            </a:endParaRPr>
          </a:p>
          <a:p>
            <a:pPr indent="-311150" lvl="0" marL="457200" marR="0" rtl="0" algn="l">
              <a:lnSpc>
                <a:spcPct val="115000"/>
              </a:lnSpc>
              <a:spcBef>
                <a:spcPts val="0"/>
              </a:spcBef>
              <a:spcAft>
                <a:spcPts val="0"/>
              </a:spcAft>
              <a:buClr>
                <a:srgbClr val="000000"/>
              </a:buClr>
              <a:buSzPts val="1300"/>
              <a:buFont typeface="Barlow"/>
              <a:buChar char="▸"/>
            </a:pPr>
            <a:r>
              <a:rPr lang="pt-PT" sz="1300">
                <a:solidFill>
                  <a:srgbClr val="000000"/>
                </a:solidFill>
                <a:latin typeface="Barlow"/>
                <a:ea typeface="Barlow"/>
                <a:cs typeface="Barlow"/>
                <a:sym typeface="Barlow"/>
              </a:rPr>
              <a:t>Jitter</a:t>
            </a:r>
            <a:endParaRPr sz="1300">
              <a:solidFill>
                <a:srgbClr val="000000"/>
              </a:solidFill>
              <a:latin typeface="Barlow"/>
              <a:ea typeface="Barlow"/>
              <a:cs typeface="Barlow"/>
              <a:sym typeface="Barlow"/>
            </a:endParaRPr>
          </a:p>
          <a:p>
            <a:pPr indent="-311150" lvl="0" marL="457200" marR="0" rtl="0" algn="l">
              <a:lnSpc>
                <a:spcPct val="115000"/>
              </a:lnSpc>
              <a:spcBef>
                <a:spcPts val="0"/>
              </a:spcBef>
              <a:spcAft>
                <a:spcPts val="0"/>
              </a:spcAft>
              <a:buClr>
                <a:srgbClr val="000000"/>
              </a:buClr>
              <a:buSzPts val="1300"/>
              <a:buFont typeface="Barlow"/>
              <a:buChar char="▸"/>
            </a:pPr>
            <a:r>
              <a:rPr lang="pt-PT" sz="1300">
                <a:solidFill>
                  <a:srgbClr val="000000"/>
                </a:solidFill>
                <a:latin typeface="Barlow"/>
                <a:ea typeface="Barlow"/>
                <a:cs typeface="Barlow"/>
                <a:sym typeface="Barlow"/>
              </a:rPr>
              <a:t>Shimmer</a:t>
            </a:r>
            <a:endParaRPr sz="1300">
              <a:solidFill>
                <a:srgbClr val="000000"/>
              </a:solidFill>
              <a:latin typeface="Barlow"/>
              <a:ea typeface="Barlow"/>
              <a:cs typeface="Barlow"/>
              <a:sym typeface="Barlow"/>
            </a:endParaRPr>
          </a:p>
          <a:p>
            <a:pPr indent="-311150" lvl="0" marL="457200" marR="0" rtl="0" algn="l">
              <a:lnSpc>
                <a:spcPct val="115000"/>
              </a:lnSpc>
              <a:spcBef>
                <a:spcPts val="0"/>
              </a:spcBef>
              <a:spcAft>
                <a:spcPts val="0"/>
              </a:spcAft>
              <a:buClr>
                <a:srgbClr val="000000"/>
              </a:buClr>
              <a:buSzPts val="1300"/>
              <a:buFont typeface="Barlow"/>
              <a:buChar char="▸"/>
            </a:pPr>
            <a:r>
              <a:rPr lang="pt-PT" sz="1300">
                <a:solidFill>
                  <a:srgbClr val="000000"/>
                </a:solidFill>
                <a:latin typeface="Barlow"/>
                <a:ea typeface="Barlow"/>
                <a:cs typeface="Barlow"/>
                <a:sym typeface="Barlow"/>
              </a:rPr>
              <a:t>Harmonics-to-noise ratio</a:t>
            </a:r>
            <a:endParaRPr sz="1700"/>
          </a:p>
        </p:txBody>
      </p:sp>
      <p:cxnSp>
        <p:nvCxnSpPr>
          <p:cNvPr id="130" name="Google Shape;130;p19"/>
          <p:cNvCxnSpPr/>
          <p:nvPr/>
        </p:nvCxnSpPr>
        <p:spPr>
          <a:xfrm>
            <a:off x="5846725" y="2050713"/>
            <a:ext cx="0" cy="2688900"/>
          </a:xfrm>
          <a:prstGeom prst="straightConnector1">
            <a:avLst/>
          </a:prstGeom>
          <a:noFill/>
          <a:ln cap="flat" cmpd="sng" w="9525">
            <a:solidFill>
              <a:schemeClr val="lt2"/>
            </a:solidFill>
            <a:prstDash val="solid"/>
            <a:round/>
            <a:headEnd len="med" w="med" type="none"/>
            <a:tailEnd len="med" w="med" type="none"/>
          </a:ln>
        </p:spPr>
      </p:cxnSp>
      <p:sp>
        <p:nvSpPr>
          <p:cNvPr id="131" name="Google Shape;131;p1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0"/>
          <p:cNvPicPr preferRelativeResize="0"/>
          <p:nvPr/>
        </p:nvPicPr>
        <p:blipFill rotWithShape="1">
          <a:blip r:embed="rId3">
            <a:alphaModFix/>
          </a:blip>
          <a:srcRect b="52134" l="1668" r="741" t="3219"/>
          <a:stretch/>
        </p:blipFill>
        <p:spPr>
          <a:xfrm>
            <a:off x="384775" y="1508300"/>
            <a:ext cx="6327800" cy="1477412"/>
          </a:xfrm>
          <a:prstGeom prst="rect">
            <a:avLst/>
          </a:prstGeom>
          <a:noFill/>
          <a:ln>
            <a:noFill/>
          </a:ln>
          <a:effectLst>
            <a:outerShdw blurRad="71438" rotWithShape="0" algn="bl" dir="5400000" dist="47625">
              <a:srgbClr val="000000">
                <a:alpha val="50000"/>
              </a:srgbClr>
            </a:outerShdw>
          </a:effectLst>
        </p:spPr>
      </p:pic>
      <p:sp>
        <p:nvSpPr>
          <p:cNvPr id="137" name="Google Shape;137;p20"/>
          <p:cNvSpPr txBox="1"/>
          <p:nvPr>
            <p:ph idx="4294967295" type="title"/>
          </p:nvPr>
        </p:nvSpPr>
        <p:spPr>
          <a:xfrm>
            <a:off x="429700" y="605600"/>
            <a:ext cx="8165700" cy="7434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a:solidFill>
                  <a:schemeClr val="lt1"/>
                </a:solidFill>
                <a:latin typeface="Barlow SemiBold"/>
                <a:ea typeface="Barlow SemiBold"/>
                <a:cs typeface="Barlow SemiBold"/>
                <a:sym typeface="Barlow SemiBold"/>
              </a:rPr>
              <a:t>SER Strategies</a:t>
            </a:r>
            <a:endParaRPr>
              <a:solidFill>
                <a:schemeClr val="lt1"/>
              </a:solidFill>
              <a:latin typeface="Barlow SemiBold"/>
              <a:ea typeface="Barlow SemiBold"/>
              <a:cs typeface="Barlow SemiBold"/>
              <a:sym typeface="Barlow SemiBold"/>
            </a:endParaRPr>
          </a:p>
        </p:txBody>
      </p:sp>
      <p:sp>
        <p:nvSpPr>
          <p:cNvPr id="138" name="Google Shape;138;p20"/>
          <p:cNvSpPr txBox="1"/>
          <p:nvPr/>
        </p:nvSpPr>
        <p:spPr>
          <a:xfrm>
            <a:off x="6819175" y="3571700"/>
            <a:ext cx="1932000" cy="8586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pt-PT" sz="1700">
                <a:solidFill>
                  <a:schemeClr val="lt1"/>
                </a:solidFill>
                <a:latin typeface="Barlow SemiBold"/>
                <a:ea typeface="Barlow SemiBold"/>
                <a:cs typeface="Barlow SemiBold"/>
                <a:sym typeface="Barlow SemiBold"/>
              </a:rPr>
              <a:t>D</a:t>
            </a:r>
            <a:r>
              <a:rPr lang="pt-PT" sz="1700">
                <a:solidFill>
                  <a:schemeClr val="lt1"/>
                </a:solidFill>
                <a:latin typeface="Barlow SemiBold"/>
                <a:ea typeface="Barlow SemiBold"/>
                <a:cs typeface="Barlow SemiBold"/>
                <a:sym typeface="Barlow SemiBold"/>
              </a:rPr>
              <a:t>eep Learning-Based</a:t>
            </a:r>
            <a:endParaRPr sz="1700">
              <a:solidFill>
                <a:schemeClr val="lt1"/>
              </a:solidFill>
              <a:latin typeface="Barlow SemiBold"/>
              <a:ea typeface="Barlow SemiBold"/>
              <a:cs typeface="Barlow SemiBold"/>
              <a:sym typeface="Barlow SemiBold"/>
            </a:endParaRPr>
          </a:p>
          <a:p>
            <a:pPr indent="0" lvl="0" marL="0" marR="0" rtl="0" algn="ctr">
              <a:lnSpc>
                <a:spcPct val="100000"/>
              </a:lnSpc>
              <a:spcBef>
                <a:spcPts val="0"/>
              </a:spcBef>
              <a:spcAft>
                <a:spcPts val="0"/>
              </a:spcAft>
              <a:buNone/>
            </a:pPr>
            <a:r>
              <a:rPr lang="pt-PT" sz="1700">
                <a:solidFill>
                  <a:schemeClr val="lt1"/>
                </a:solidFill>
                <a:latin typeface="Barlow SemiBold"/>
                <a:ea typeface="Barlow SemiBold"/>
                <a:cs typeface="Barlow SemiBold"/>
                <a:sym typeface="Barlow SemiBold"/>
              </a:rPr>
              <a:t>SER Flow</a:t>
            </a:r>
            <a:endParaRPr sz="1700">
              <a:solidFill>
                <a:schemeClr val="lt1"/>
              </a:solidFill>
              <a:latin typeface="Barlow SemiBold"/>
              <a:ea typeface="Barlow SemiBold"/>
              <a:cs typeface="Barlow SemiBold"/>
              <a:sym typeface="Barlow SemiBold"/>
            </a:endParaRPr>
          </a:p>
        </p:txBody>
      </p:sp>
      <p:pic>
        <p:nvPicPr>
          <p:cNvPr id="139" name="Google Shape;139;p20"/>
          <p:cNvPicPr preferRelativeResize="0"/>
          <p:nvPr/>
        </p:nvPicPr>
        <p:blipFill rotWithShape="1">
          <a:blip r:embed="rId3">
            <a:alphaModFix/>
          </a:blip>
          <a:srcRect b="866" l="1717" r="683" t="53548"/>
          <a:stretch/>
        </p:blipFill>
        <p:spPr>
          <a:xfrm>
            <a:off x="384775" y="3246750"/>
            <a:ext cx="6327800" cy="1508501"/>
          </a:xfrm>
          <a:prstGeom prst="rect">
            <a:avLst/>
          </a:prstGeom>
          <a:noFill/>
          <a:ln>
            <a:noFill/>
          </a:ln>
          <a:effectLst>
            <a:outerShdw blurRad="71438" rotWithShape="0" algn="bl" dir="5400000" dist="57150">
              <a:srgbClr val="000000">
                <a:alpha val="50000"/>
              </a:srgbClr>
            </a:outerShdw>
          </a:effectLst>
        </p:spPr>
      </p:pic>
      <p:sp>
        <p:nvSpPr>
          <p:cNvPr id="140" name="Google Shape;140;p20"/>
          <p:cNvSpPr txBox="1"/>
          <p:nvPr/>
        </p:nvSpPr>
        <p:spPr>
          <a:xfrm>
            <a:off x="6827200" y="1817700"/>
            <a:ext cx="1932000" cy="8586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pt-PT" sz="1700">
                <a:solidFill>
                  <a:schemeClr val="lt1"/>
                </a:solidFill>
                <a:latin typeface="Barlow SemiBold"/>
                <a:ea typeface="Barlow SemiBold"/>
                <a:cs typeface="Barlow SemiBold"/>
                <a:sym typeface="Barlow SemiBold"/>
              </a:rPr>
              <a:t>Traditional Feature-Based</a:t>
            </a:r>
            <a:endParaRPr sz="1700">
              <a:solidFill>
                <a:schemeClr val="lt1"/>
              </a:solidFill>
              <a:latin typeface="Barlow SemiBold"/>
              <a:ea typeface="Barlow SemiBold"/>
              <a:cs typeface="Barlow SemiBold"/>
              <a:sym typeface="Barlow SemiBold"/>
            </a:endParaRPr>
          </a:p>
          <a:p>
            <a:pPr indent="0" lvl="0" marL="0" marR="0" rtl="0" algn="ctr">
              <a:lnSpc>
                <a:spcPct val="100000"/>
              </a:lnSpc>
              <a:spcBef>
                <a:spcPts val="0"/>
              </a:spcBef>
              <a:spcAft>
                <a:spcPts val="0"/>
              </a:spcAft>
              <a:buNone/>
            </a:pPr>
            <a:r>
              <a:rPr lang="pt-PT" sz="1700">
                <a:solidFill>
                  <a:schemeClr val="lt1"/>
                </a:solidFill>
                <a:latin typeface="Barlow SemiBold"/>
                <a:ea typeface="Barlow SemiBold"/>
                <a:cs typeface="Barlow SemiBold"/>
                <a:sym typeface="Barlow SemiBold"/>
              </a:rPr>
              <a:t>SER Flow</a:t>
            </a:r>
            <a:endParaRPr sz="1700">
              <a:solidFill>
                <a:schemeClr val="lt1"/>
              </a:solidFill>
              <a:latin typeface="Barlow SemiBold"/>
              <a:ea typeface="Barlow SemiBold"/>
              <a:cs typeface="Barlow SemiBold"/>
              <a:sym typeface="Barlow SemiBold"/>
            </a:endParaRPr>
          </a:p>
        </p:txBody>
      </p:sp>
      <p:sp>
        <p:nvSpPr>
          <p:cNvPr id="141" name="Google Shape;141;p2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45" name="Shape 145"/>
        <p:cNvGrpSpPr/>
        <p:nvPr/>
      </p:nvGrpSpPr>
      <p:grpSpPr>
        <a:xfrm>
          <a:off x="0" y="0"/>
          <a:ext cx="0" cy="0"/>
          <a:chOff x="0" y="0"/>
          <a:chExt cx="0" cy="0"/>
        </a:xfrm>
      </p:grpSpPr>
      <p:sp>
        <p:nvSpPr>
          <p:cNvPr id="146" name="Google Shape;146;p21"/>
          <p:cNvSpPr txBox="1"/>
          <p:nvPr/>
        </p:nvSpPr>
        <p:spPr>
          <a:xfrm>
            <a:off x="4691363" y="1177013"/>
            <a:ext cx="4168800" cy="33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pt-PT" sz="1000">
                <a:solidFill>
                  <a:srgbClr val="2B2A35"/>
                </a:solidFill>
                <a:latin typeface="Barlow SemiBold"/>
                <a:ea typeface="Barlow SemiBold"/>
                <a:cs typeface="Barlow SemiBold"/>
                <a:sym typeface="Barlow SemiBold"/>
              </a:rPr>
              <a:t>SER classification articles with deep learning-based approaches</a:t>
            </a:r>
            <a:endParaRPr sz="1000">
              <a:solidFill>
                <a:srgbClr val="2B2A35"/>
              </a:solidFill>
              <a:latin typeface="Barlow SemiBold"/>
              <a:ea typeface="Barlow SemiBold"/>
              <a:cs typeface="Barlow SemiBold"/>
              <a:sym typeface="Barlow SemiBold"/>
            </a:endParaRPr>
          </a:p>
        </p:txBody>
      </p:sp>
      <p:sp>
        <p:nvSpPr>
          <p:cNvPr id="147" name="Google Shape;147;p21"/>
          <p:cNvSpPr txBox="1"/>
          <p:nvPr/>
        </p:nvSpPr>
        <p:spPr>
          <a:xfrm>
            <a:off x="191688" y="1208000"/>
            <a:ext cx="4198200" cy="33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pt-PT" sz="1000">
                <a:solidFill>
                  <a:srgbClr val="2B2A35"/>
                </a:solidFill>
                <a:latin typeface="Barlow SemiBold"/>
                <a:ea typeface="Barlow SemiBold"/>
                <a:cs typeface="Barlow SemiBold"/>
                <a:sym typeface="Barlow SemiBold"/>
              </a:rPr>
              <a:t>Audio classification articles with traditional feature-based approaches</a:t>
            </a:r>
            <a:endParaRPr sz="1000">
              <a:solidFill>
                <a:srgbClr val="2B2A35"/>
              </a:solidFill>
              <a:latin typeface="Barlow SemiBold"/>
              <a:ea typeface="Barlow SemiBold"/>
              <a:cs typeface="Barlow SemiBold"/>
              <a:sym typeface="Barlow SemiBold"/>
            </a:endParaRPr>
          </a:p>
        </p:txBody>
      </p:sp>
      <p:cxnSp>
        <p:nvCxnSpPr>
          <p:cNvPr id="148" name="Google Shape;148;p21"/>
          <p:cNvCxnSpPr/>
          <p:nvPr/>
        </p:nvCxnSpPr>
        <p:spPr>
          <a:xfrm>
            <a:off x="4398150" y="971700"/>
            <a:ext cx="0" cy="4250400"/>
          </a:xfrm>
          <a:prstGeom prst="straightConnector1">
            <a:avLst/>
          </a:prstGeom>
          <a:noFill/>
          <a:ln>
            <a:noFill/>
          </a:ln>
        </p:spPr>
      </p:cxnSp>
      <p:pic>
        <p:nvPicPr>
          <p:cNvPr id="149" name="Google Shape;149;p21"/>
          <p:cNvPicPr preferRelativeResize="0"/>
          <p:nvPr/>
        </p:nvPicPr>
        <p:blipFill>
          <a:blip r:embed="rId3">
            <a:alphaModFix/>
          </a:blip>
          <a:stretch>
            <a:fillRect/>
          </a:stretch>
        </p:blipFill>
        <p:spPr>
          <a:xfrm>
            <a:off x="4683875" y="1486041"/>
            <a:ext cx="4198201" cy="3447345"/>
          </a:xfrm>
          <a:prstGeom prst="rect">
            <a:avLst/>
          </a:prstGeom>
          <a:noFill/>
          <a:ln>
            <a:noFill/>
          </a:ln>
        </p:spPr>
      </p:pic>
      <p:pic>
        <p:nvPicPr>
          <p:cNvPr id="150" name="Google Shape;150;p21"/>
          <p:cNvPicPr preferRelativeResize="0"/>
          <p:nvPr/>
        </p:nvPicPr>
        <p:blipFill>
          <a:blip r:embed="rId4">
            <a:alphaModFix/>
          </a:blip>
          <a:stretch>
            <a:fillRect/>
          </a:stretch>
        </p:blipFill>
        <p:spPr>
          <a:xfrm>
            <a:off x="143000" y="1517025"/>
            <a:ext cx="4270325" cy="2027230"/>
          </a:xfrm>
          <a:prstGeom prst="rect">
            <a:avLst/>
          </a:prstGeom>
          <a:noFill/>
          <a:ln>
            <a:noFill/>
          </a:ln>
        </p:spPr>
      </p:pic>
      <p:cxnSp>
        <p:nvCxnSpPr>
          <p:cNvPr id="151" name="Google Shape;151;p21"/>
          <p:cNvCxnSpPr/>
          <p:nvPr/>
        </p:nvCxnSpPr>
        <p:spPr>
          <a:xfrm>
            <a:off x="4558750" y="1263613"/>
            <a:ext cx="0" cy="3761700"/>
          </a:xfrm>
          <a:prstGeom prst="straightConnector1">
            <a:avLst/>
          </a:prstGeom>
          <a:noFill/>
          <a:ln cap="flat" cmpd="sng" w="9525">
            <a:solidFill>
              <a:schemeClr val="lt2"/>
            </a:solidFill>
            <a:prstDash val="solid"/>
            <a:round/>
            <a:headEnd len="med" w="med" type="none"/>
            <a:tailEnd len="med" w="med" type="none"/>
          </a:ln>
        </p:spPr>
      </p:cxnSp>
      <p:sp>
        <p:nvSpPr>
          <p:cNvPr id="152" name="Google Shape;152;p21"/>
          <p:cNvSpPr txBox="1"/>
          <p:nvPr>
            <p:ph type="title"/>
          </p:nvPr>
        </p:nvSpPr>
        <p:spPr>
          <a:xfrm>
            <a:off x="457200" y="605600"/>
            <a:ext cx="5640900" cy="657900"/>
          </a:xfrm>
          <a:prstGeom prst="rect">
            <a:avLst/>
          </a:prstGeom>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pt-PT">
                <a:latin typeface="Barlow SemiBold"/>
                <a:ea typeface="Barlow SemiBold"/>
                <a:cs typeface="Barlow SemiBold"/>
                <a:sym typeface="Barlow SemiBold"/>
              </a:rPr>
              <a:t>SER SOTA Articles</a:t>
            </a:r>
            <a:endParaRPr>
              <a:latin typeface="Barlow SemiBold"/>
              <a:ea typeface="Barlow SemiBold"/>
              <a:cs typeface="Barlow SemiBold"/>
              <a:sym typeface="Barlow SemiBold"/>
            </a:endParaRPr>
          </a:p>
          <a:p>
            <a:pPr indent="0" lvl="0" marL="0" marR="0" rtl="0" algn="l">
              <a:lnSpc>
                <a:spcPct val="80000"/>
              </a:lnSpc>
              <a:spcBef>
                <a:spcPts val="0"/>
              </a:spcBef>
              <a:spcAft>
                <a:spcPts val="0"/>
              </a:spcAft>
              <a:buNone/>
            </a:pPr>
            <a:r>
              <a:t/>
            </a:r>
            <a:endParaRPr>
              <a:latin typeface="Barlow SemiBold"/>
              <a:ea typeface="Barlow SemiBold"/>
              <a:cs typeface="Barlow SemiBold"/>
              <a:sym typeface="Barlow SemiBold"/>
            </a:endParaRPr>
          </a:p>
        </p:txBody>
      </p:sp>
      <p:sp>
        <p:nvSpPr>
          <p:cNvPr id="153" name="Google Shape;153;p2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pt-PT"/>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